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70" r:id="rId3"/>
    <p:sldId id="371" r:id="rId4"/>
    <p:sldId id="377" r:id="rId5"/>
    <p:sldId id="378" r:id="rId6"/>
    <p:sldId id="379" r:id="rId7"/>
    <p:sldId id="380" r:id="rId8"/>
    <p:sldId id="381" r:id="rId9"/>
    <p:sldId id="382" r:id="rId10"/>
    <p:sldId id="383" r:id="rId11"/>
    <p:sldId id="384" r:id="rId12"/>
    <p:sldId id="385" r:id="rId13"/>
    <p:sldId id="386" r:id="rId14"/>
    <p:sldId id="376" r:id="rId15"/>
    <p:sldId id="390" r:id="rId16"/>
    <p:sldId id="391" r:id="rId17"/>
    <p:sldId id="392" r:id="rId18"/>
    <p:sldId id="393" r:id="rId19"/>
    <p:sldId id="394" r:id="rId20"/>
    <p:sldId id="372" r:id="rId21"/>
    <p:sldId id="389" r:id="rId22"/>
    <p:sldId id="373" r:id="rId23"/>
    <p:sldId id="387"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8" d="100"/>
          <a:sy n="88" d="100"/>
        </p:scale>
        <p:origin x="-1062"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5E34D32-CB46-4042-8C86-CBAAFDB5A514}" type="datetimeFigureOut">
              <a:rPr lang="en-US" smtClean="0"/>
              <a:pPr/>
              <a:t>7/10/2010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9ECEAA-012E-45D8-9EF8-D08C162566CF}" type="slidenum">
              <a:rPr lang="en-US" smtClean="0"/>
              <a:pPr/>
              <a:t>‹#›</a:t>
            </a:fld>
            <a:endParaRPr lang="en-US"/>
          </a:p>
        </p:txBody>
      </p:sp>
    </p:spTree>
  </p:cSld>
  <p:clrMapOvr>
    <a:masterClrMapping/>
  </p:clrMapOvr>
  <p:transition spd="slow">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E34D32-CB46-4042-8C86-CBAAFDB5A514}" type="datetimeFigureOut">
              <a:rPr lang="en-US" smtClean="0"/>
              <a:pPr/>
              <a:t>7/10/2010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9ECEAA-012E-45D8-9EF8-D08C162566CF}" type="slidenum">
              <a:rPr lang="en-US" smtClean="0"/>
              <a:pPr/>
              <a:t>‹#›</a:t>
            </a:fld>
            <a:endParaRPr lang="en-US"/>
          </a:p>
        </p:txBody>
      </p:sp>
    </p:spTree>
  </p:cSld>
  <p:clrMapOvr>
    <a:masterClrMapping/>
  </p:clrMapOvr>
  <p:transitio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E34D32-CB46-4042-8C86-CBAAFDB5A514}" type="datetimeFigureOut">
              <a:rPr lang="en-US" smtClean="0"/>
              <a:pPr/>
              <a:t>7/10/2010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9ECEAA-012E-45D8-9EF8-D08C162566CF}" type="slidenum">
              <a:rPr lang="en-US" smtClean="0"/>
              <a:pPr/>
              <a:t>‹#›</a:t>
            </a:fld>
            <a:endParaRPr lang="en-US"/>
          </a:p>
        </p:txBody>
      </p:sp>
    </p:spTree>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E34D32-CB46-4042-8C86-CBAAFDB5A514}" type="datetimeFigureOut">
              <a:rPr lang="en-US" smtClean="0"/>
              <a:pPr/>
              <a:t>7/10/2010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9ECEAA-012E-45D8-9EF8-D08C162566CF}" type="slidenum">
              <a:rPr lang="en-US" smtClean="0"/>
              <a:pPr/>
              <a:t>‹#›</a:t>
            </a:fld>
            <a:endParaRPr lang="en-US"/>
          </a:p>
        </p:txBody>
      </p:sp>
    </p:spTree>
  </p:cSld>
  <p:clrMapOvr>
    <a:masterClrMapping/>
  </p:clrMapOvr>
  <p:transitio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5E34D32-CB46-4042-8C86-CBAAFDB5A514}" type="datetimeFigureOut">
              <a:rPr lang="en-US" smtClean="0"/>
              <a:pPr/>
              <a:t>7/10/2010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9ECEAA-012E-45D8-9EF8-D08C162566CF}" type="slidenum">
              <a:rPr lang="en-US" smtClean="0"/>
              <a:pPr/>
              <a:t>‹#›</a:t>
            </a:fld>
            <a:endParaRPr lang="en-US"/>
          </a:p>
        </p:txBody>
      </p:sp>
    </p:spTree>
  </p:cSld>
  <p:clrMapOvr>
    <a:masterClrMapping/>
  </p:clrMapOvr>
  <p:transitio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5E34D32-CB46-4042-8C86-CBAAFDB5A514}" type="datetimeFigureOut">
              <a:rPr lang="en-US" smtClean="0"/>
              <a:pPr/>
              <a:t>7/10/2010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9ECEAA-012E-45D8-9EF8-D08C162566CF}" type="slidenum">
              <a:rPr lang="en-US" smtClean="0"/>
              <a:pPr/>
              <a:t>‹#›</a:t>
            </a:fld>
            <a:endParaRPr lang="en-US"/>
          </a:p>
        </p:txBody>
      </p:sp>
    </p:spTree>
  </p:cSld>
  <p:clrMapOvr>
    <a:masterClrMapping/>
  </p:clrMapOvr>
  <p:transitio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5E34D32-CB46-4042-8C86-CBAAFDB5A514}" type="datetimeFigureOut">
              <a:rPr lang="en-US" smtClean="0"/>
              <a:pPr/>
              <a:t>7/10/2010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9ECEAA-012E-45D8-9EF8-D08C162566CF}" type="slidenum">
              <a:rPr lang="en-US" smtClean="0"/>
              <a:pPr/>
              <a:t>‹#›</a:t>
            </a:fld>
            <a:endParaRPr lang="en-US"/>
          </a:p>
        </p:txBody>
      </p:sp>
    </p:spTree>
  </p:cSld>
  <p:clrMapOvr>
    <a:masterClrMapping/>
  </p:clrMapOvr>
  <p:transition spd="slow">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5E34D32-CB46-4042-8C86-CBAAFDB5A514}" type="datetimeFigureOut">
              <a:rPr lang="en-US" smtClean="0"/>
              <a:pPr/>
              <a:t>7/10/2010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9ECEAA-012E-45D8-9EF8-D08C162566CF}" type="slidenum">
              <a:rPr lang="en-US" smtClean="0"/>
              <a:pPr/>
              <a:t>‹#›</a:t>
            </a:fld>
            <a:endParaRPr lang="en-US"/>
          </a:p>
        </p:txBody>
      </p:sp>
    </p:spTree>
  </p:cSld>
  <p:clrMapOvr>
    <a:masterClrMapping/>
  </p:clrMapOvr>
  <p:transition spd="slow">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E34D32-CB46-4042-8C86-CBAAFDB5A514}" type="datetimeFigureOut">
              <a:rPr lang="en-US" smtClean="0"/>
              <a:pPr/>
              <a:t>7/10/2010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9ECEAA-012E-45D8-9EF8-D08C162566CF}" type="slidenum">
              <a:rPr lang="en-US" smtClean="0"/>
              <a:pPr/>
              <a:t>‹#›</a:t>
            </a:fld>
            <a:endParaRPr lang="en-US"/>
          </a:p>
        </p:txBody>
      </p:sp>
    </p:spTree>
  </p:cSld>
  <p:clrMapOvr>
    <a:masterClrMapping/>
  </p:clrMapOvr>
  <p:transition spd="slow">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E34D32-CB46-4042-8C86-CBAAFDB5A514}" type="datetimeFigureOut">
              <a:rPr lang="en-US" smtClean="0"/>
              <a:pPr/>
              <a:t>7/10/2010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9ECEAA-012E-45D8-9EF8-D08C162566CF}" type="slidenum">
              <a:rPr lang="en-US" smtClean="0"/>
              <a:pPr/>
              <a:t>‹#›</a:t>
            </a:fld>
            <a:endParaRPr lang="en-US"/>
          </a:p>
        </p:txBody>
      </p:sp>
    </p:spTree>
  </p:cSld>
  <p:clrMapOvr>
    <a:masterClrMapping/>
  </p:clrMapOvr>
  <p:transition spd="slow">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E34D32-CB46-4042-8C86-CBAAFDB5A514}" type="datetimeFigureOut">
              <a:rPr lang="en-US" smtClean="0"/>
              <a:pPr/>
              <a:t>7/10/2010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9ECEAA-012E-45D8-9EF8-D08C162566CF}" type="slidenum">
              <a:rPr lang="en-US" smtClean="0"/>
              <a:pPr/>
              <a:t>‹#›</a:t>
            </a:fld>
            <a:endParaRPr lang="en-US"/>
          </a:p>
        </p:txBody>
      </p:sp>
    </p:spTree>
  </p:cSld>
  <p:clrMapOvr>
    <a:masterClrMapping/>
  </p:clrMapOvr>
  <p:transition spd="slow">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E34D32-CB46-4042-8C86-CBAAFDB5A514}" type="datetimeFigureOut">
              <a:rPr lang="en-US" smtClean="0"/>
              <a:pPr/>
              <a:t>7/10/2010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CEAA-012E-45D8-9EF8-D08C162566CF}"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thruBlk="1"/>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3600"/>
            <a:ext cx="7772400" cy="1470025"/>
          </a:xfrm>
        </p:spPr>
        <p:txBody>
          <a:bodyPr>
            <a:noAutofit/>
          </a:bodyPr>
          <a:lstStyle/>
          <a:p>
            <a:r>
              <a:rPr lang="en-US" sz="4800" dirty="0" err="1" smtClean="0">
                <a:solidFill>
                  <a:srgbClr val="FFFF00"/>
                </a:solidFill>
                <a:latin typeface="Centaur" pitchFamily="18" charset="0"/>
                <a:ea typeface="FangSong" pitchFamily="49" charset="-122"/>
              </a:rPr>
              <a:t>Ilig</a:t>
            </a:r>
            <a:r>
              <a:rPr lang="en-US" sz="4800" dirty="0" smtClean="0">
                <a:solidFill>
                  <a:srgbClr val="FFFF00"/>
                </a:solidFill>
                <a:latin typeface="Centaur" pitchFamily="18" charset="0"/>
                <a:ea typeface="FangSong" pitchFamily="49" charset="-122"/>
              </a:rPr>
              <a:t> sang </a:t>
            </a:r>
            <a:r>
              <a:rPr lang="en-US" sz="4800" dirty="0" err="1" smtClean="0">
                <a:solidFill>
                  <a:srgbClr val="FFFF00"/>
                </a:solidFill>
                <a:latin typeface="Centaur" pitchFamily="18" charset="0"/>
                <a:ea typeface="FangSong" pitchFamily="49" charset="-122"/>
              </a:rPr>
              <a:t>Lahi</a:t>
            </a:r>
            <a:r>
              <a:rPr lang="en-US" sz="4800" dirty="0" smtClean="0">
                <a:solidFill>
                  <a:srgbClr val="FFFF00"/>
                </a:solidFill>
                <a:latin typeface="Centaur" pitchFamily="18" charset="0"/>
                <a:ea typeface="FangSong" pitchFamily="49" charset="-122"/>
              </a:rPr>
              <a:t>:</a:t>
            </a:r>
            <a:br>
              <a:rPr lang="en-US" sz="4800" dirty="0" smtClean="0">
                <a:solidFill>
                  <a:srgbClr val="FFFF00"/>
                </a:solidFill>
                <a:latin typeface="Centaur" pitchFamily="18" charset="0"/>
                <a:ea typeface="FangSong" pitchFamily="49" charset="-122"/>
              </a:rPr>
            </a:br>
            <a:r>
              <a:rPr lang="en-US" sz="4800" dirty="0" smtClean="0">
                <a:solidFill>
                  <a:srgbClr val="FFFF00"/>
                </a:solidFill>
                <a:latin typeface="Centaur" pitchFamily="18" charset="0"/>
                <a:ea typeface="FangSong" pitchFamily="49" charset="-122"/>
              </a:rPr>
              <a:t>Language, Literature and Culture</a:t>
            </a:r>
            <a:br>
              <a:rPr lang="en-US" sz="4800" dirty="0" smtClean="0">
                <a:solidFill>
                  <a:srgbClr val="FFFF00"/>
                </a:solidFill>
                <a:latin typeface="Centaur" pitchFamily="18" charset="0"/>
                <a:ea typeface="FangSong" pitchFamily="49" charset="-122"/>
              </a:rPr>
            </a:br>
            <a:r>
              <a:rPr lang="en-US" sz="4800" dirty="0" smtClean="0">
                <a:solidFill>
                  <a:srgbClr val="FFFF00"/>
                </a:solidFill>
                <a:latin typeface="Centaur" pitchFamily="18" charset="0"/>
                <a:ea typeface="FangSong" pitchFamily="49" charset="-122"/>
              </a:rPr>
              <a:t/>
            </a:r>
            <a:br>
              <a:rPr lang="en-US" sz="4800" dirty="0" smtClean="0">
                <a:solidFill>
                  <a:srgbClr val="FFFF00"/>
                </a:solidFill>
                <a:latin typeface="Centaur" pitchFamily="18" charset="0"/>
                <a:ea typeface="FangSong" pitchFamily="49" charset="-122"/>
              </a:rPr>
            </a:br>
            <a:r>
              <a:rPr lang="en-US" sz="4800" dirty="0" smtClean="0">
                <a:solidFill>
                  <a:srgbClr val="FFFF00"/>
                </a:solidFill>
                <a:latin typeface="Centaur" pitchFamily="18" charset="0"/>
                <a:ea typeface="FangSong" pitchFamily="49" charset="-122"/>
              </a:rPr>
              <a:t>Module on Philippine Literature</a:t>
            </a:r>
            <a:br>
              <a:rPr lang="en-US" sz="4800" dirty="0" smtClean="0">
                <a:solidFill>
                  <a:srgbClr val="FFFF00"/>
                </a:solidFill>
                <a:latin typeface="Centaur" pitchFamily="18" charset="0"/>
                <a:ea typeface="FangSong" pitchFamily="49" charset="-122"/>
              </a:rPr>
            </a:br>
            <a:endParaRPr lang="en-US" sz="4800" dirty="0">
              <a:solidFill>
                <a:srgbClr val="FFFF00"/>
              </a:solidFill>
              <a:latin typeface="Centaur" pitchFamily="18" charset="0"/>
              <a:ea typeface="FangSong" pitchFamily="49" charset="-122"/>
            </a:endParaRPr>
          </a:p>
        </p:txBody>
      </p:sp>
      <p:sp>
        <p:nvSpPr>
          <p:cNvPr id="3" name="TextBox 2"/>
          <p:cNvSpPr txBox="1"/>
          <p:nvPr/>
        </p:nvSpPr>
        <p:spPr>
          <a:xfrm>
            <a:off x="914400" y="4953000"/>
            <a:ext cx="6553200" cy="1015663"/>
          </a:xfrm>
          <a:prstGeom prst="rect">
            <a:avLst/>
          </a:prstGeom>
          <a:noFill/>
        </p:spPr>
        <p:txBody>
          <a:bodyPr wrap="square" rtlCol="0">
            <a:spAutoFit/>
          </a:bodyPr>
          <a:lstStyle/>
          <a:p>
            <a:r>
              <a:rPr lang="en-US" sz="2000" dirty="0" smtClean="0">
                <a:solidFill>
                  <a:srgbClr val="FFFF00"/>
                </a:solidFill>
                <a:latin typeface="Arial" pitchFamily="34" charset="0"/>
                <a:cs typeface="Arial" pitchFamily="34" charset="0"/>
              </a:rPr>
              <a:t>Dr. </a:t>
            </a:r>
            <a:r>
              <a:rPr lang="en-US" sz="2000" dirty="0" err="1" smtClean="0">
                <a:solidFill>
                  <a:srgbClr val="FFFF00"/>
                </a:solidFill>
                <a:latin typeface="Arial" pitchFamily="34" charset="0"/>
                <a:cs typeface="Arial" pitchFamily="34" charset="0"/>
              </a:rPr>
              <a:t>Pia</a:t>
            </a:r>
            <a:r>
              <a:rPr lang="en-US" sz="2000" dirty="0" smtClean="0">
                <a:solidFill>
                  <a:srgbClr val="FFFF00"/>
                </a:solidFill>
                <a:latin typeface="Arial" pitchFamily="34" charset="0"/>
                <a:cs typeface="Arial" pitchFamily="34" charset="0"/>
              </a:rPr>
              <a:t> </a:t>
            </a:r>
            <a:r>
              <a:rPr lang="en-US" sz="2000" dirty="0" err="1" smtClean="0">
                <a:solidFill>
                  <a:srgbClr val="FFFF00"/>
                </a:solidFill>
                <a:latin typeface="Arial" pitchFamily="34" charset="0"/>
                <a:cs typeface="Arial" pitchFamily="34" charset="0"/>
              </a:rPr>
              <a:t>Arboleda</a:t>
            </a:r>
            <a:endParaRPr lang="en-US" sz="2000" dirty="0" smtClean="0">
              <a:solidFill>
                <a:srgbClr val="FFFF00"/>
              </a:solidFill>
              <a:latin typeface="Arial" pitchFamily="34" charset="0"/>
              <a:cs typeface="Arial" pitchFamily="34" charset="0"/>
            </a:endParaRPr>
          </a:p>
          <a:p>
            <a:r>
              <a:rPr lang="en-US" sz="2000" dirty="0" smtClean="0">
                <a:solidFill>
                  <a:srgbClr val="FFFF00"/>
                </a:solidFill>
                <a:latin typeface="Arial" pitchFamily="34" charset="0"/>
                <a:cs typeface="Arial" pitchFamily="34" charset="0"/>
              </a:rPr>
              <a:t>Assistant Professor of Filipino and Philippine Literature</a:t>
            </a:r>
          </a:p>
          <a:p>
            <a:r>
              <a:rPr lang="en-US" sz="2000" dirty="0" smtClean="0">
                <a:solidFill>
                  <a:srgbClr val="FFFF00"/>
                </a:solidFill>
                <a:latin typeface="Arial" pitchFamily="34" charset="0"/>
                <a:cs typeface="Arial" pitchFamily="34" charset="0"/>
              </a:rPr>
              <a:t>University of Hawai’i at </a:t>
            </a:r>
            <a:r>
              <a:rPr lang="en-US" sz="2000" dirty="0" err="1" smtClean="0">
                <a:solidFill>
                  <a:srgbClr val="FFFF00"/>
                </a:solidFill>
                <a:latin typeface="Arial" pitchFamily="34" charset="0"/>
                <a:cs typeface="Arial" pitchFamily="34" charset="0"/>
              </a:rPr>
              <a:t>Manoa</a:t>
            </a:r>
            <a:endParaRPr lang="en-US" sz="2000" dirty="0">
              <a:solidFill>
                <a:srgbClr val="FFFF00"/>
              </a:solidFill>
              <a:latin typeface="Arial" pitchFamily="34" charset="0"/>
              <a:cs typeface="Arial" pitchFamily="34" charset="0"/>
            </a:endParaRPr>
          </a:p>
        </p:txBody>
      </p:sp>
    </p:spTree>
  </p:cSld>
  <p:clrMapOvr>
    <a:masterClrMapping/>
  </p:clrMapOvr>
  <p:transition spd="slow">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z.hubpages.com/u/1367354_f520.jpg"/>
          <p:cNvPicPr>
            <a:picLocks noChangeAspect="1" noChangeArrowheads="1"/>
          </p:cNvPicPr>
          <p:nvPr/>
        </p:nvPicPr>
        <p:blipFill>
          <a:blip r:embed="rId2" cstate="print"/>
          <a:srcRect l="10770" t="4486" r="10770" b="1308"/>
          <a:stretch>
            <a:fillRect/>
          </a:stretch>
        </p:blipFill>
        <p:spPr bwMode="auto">
          <a:xfrm>
            <a:off x="5029200" y="457200"/>
            <a:ext cx="3886200" cy="4800600"/>
          </a:xfrm>
          <a:prstGeom prst="rect">
            <a:avLst/>
          </a:prstGeom>
          <a:noFill/>
          <a:ln w="9525">
            <a:noFill/>
            <a:miter lim="800000"/>
            <a:headEnd/>
            <a:tailEnd/>
          </a:ln>
        </p:spPr>
      </p:pic>
      <p:sp>
        <p:nvSpPr>
          <p:cNvPr id="19459" name="Rectangle 2"/>
          <p:cNvSpPr>
            <a:spLocks noChangeArrowheads="1"/>
          </p:cNvSpPr>
          <p:nvPr/>
        </p:nvSpPr>
        <p:spPr bwMode="auto">
          <a:xfrm>
            <a:off x="304800" y="457200"/>
            <a:ext cx="4572000" cy="4400550"/>
          </a:xfrm>
          <a:prstGeom prst="rect">
            <a:avLst/>
          </a:prstGeom>
          <a:noFill/>
          <a:ln w="9525">
            <a:noFill/>
            <a:miter lim="800000"/>
            <a:headEnd/>
            <a:tailEnd/>
          </a:ln>
        </p:spPr>
        <p:txBody>
          <a:bodyPr>
            <a:spAutoFit/>
          </a:bodyPr>
          <a:lstStyle/>
          <a:p>
            <a:r>
              <a:rPr lang="en-US" sz="2800" b="1">
                <a:solidFill>
                  <a:srgbClr val="FFFF00"/>
                </a:solidFill>
              </a:rPr>
              <a:t>kapre</a:t>
            </a:r>
            <a:r>
              <a:rPr lang="en-US" sz="2800">
                <a:solidFill>
                  <a:srgbClr val="FFFF00"/>
                </a:solidFill>
              </a:rPr>
              <a:t> (related to the </a:t>
            </a:r>
            <a:r>
              <a:rPr lang="en-US" sz="2800" i="1">
                <a:solidFill>
                  <a:srgbClr val="FFFF00"/>
                </a:solidFill>
              </a:rPr>
              <a:t>Agta</a:t>
            </a:r>
            <a:r>
              <a:rPr lang="en-US" sz="2800">
                <a:solidFill>
                  <a:srgbClr val="FFFF00"/>
                </a:solidFill>
              </a:rPr>
              <a:t> in the Visayan dialect) </a:t>
            </a:r>
          </a:p>
          <a:p>
            <a:pPr>
              <a:buFont typeface="Arial" charset="0"/>
              <a:buChar char="•"/>
            </a:pPr>
            <a:r>
              <a:rPr lang="en-US" sz="2800">
                <a:solidFill>
                  <a:srgbClr val="FFFF00"/>
                </a:solidFill>
              </a:rPr>
              <a:t> a tree demon, but with more human characteristics </a:t>
            </a:r>
          </a:p>
          <a:p>
            <a:pPr>
              <a:buFont typeface="Arial" charset="0"/>
              <a:buChar char="•"/>
            </a:pPr>
            <a:r>
              <a:rPr lang="en-US" sz="2800">
                <a:solidFill>
                  <a:srgbClr val="FFFF00"/>
                </a:solidFill>
              </a:rPr>
              <a:t> a tall (7 to 9 ft), brown, hairy male with a beard </a:t>
            </a:r>
          </a:p>
          <a:p>
            <a:pPr>
              <a:buFont typeface="Arial" charset="0"/>
              <a:buChar char="•"/>
            </a:pPr>
            <a:r>
              <a:rPr lang="en-US" sz="2800">
                <a:solidFill>
                  <a:srgbClr val="FFFF00"/>
                </a:solidFill>
              </a:rPr>
              <a:t> seen smoking a big tobacco pipe, whose strong smell would attract human attention</a:t>
            </a:r>
          </a:p>
        </p:txBody>
      </p:sp>
      <p:sp>
        <p:nvSpPr>
          <p:cNvPr id="19460" name="TextBox 3"/>
          <p:cNvSpPr txBox="1">
            <a:spLocks noChangeArrowheads="1"/>
          </p:cNvSpPr>
          <p:nvPr/>
        </p:nvSpPr>
        <p:spPr bwMode="auto">
          <a:xfrm>
            <a:off x="5105400" y="5410200"/>
            <a:ext cx="2438400" cy="338138"/>
          </a:xfrm>
          <a:prstGeom prst="rect">
            <a:avLst/>
          </a:prstGeom>
          <a:noFill/>
          <a:ln w="9525">
            <a:noFill/>
            <a:miter lim="800000"/>
            <a:headEnd/>
            <a:tailEnd/>
          </a:ln>
        </p:spPr>
        <p:txBody>
          <a:bodyPr>
            <a:spAutoFit/>
          </a:bodyPr>
          <a:lstStyle/>
          <a:p>
            <a:r>
              <a:rPr lang="en-US" sz="1600">
                <a:solidFill>
                  <a:srgbClr val="FFFF00"/>
                </a:solidFill>
                <a:latin typeface="Calibri" pitchFamily="34" charset="0"/>
              </a:rPr>
              <a:t>http://hubpages.com</a:t>
            </a:r>
          </a:p>
        </p:txBody>
      </p:sp>
    </p:spTree>
  </p:cSld>
  <p:clrMapOvr>
    <a:masterClrMapping/>
  </p:clrMapOvr>
  <p:transition spd="slow">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www.manananggals.com/images/other.16.jpg"/>
          <p:cNvPicPr>
            <a:picLocks noChangeAspect="1" noChangeArrowheads="1"/>
          </p:cNvPicPr>
          <p:nvPr/>
        </p:nvPicPr>
        <p:blipFill>
          <a:blip r:embed="rId2" cstate="print"/>
          <a:srcRect/>
          <a:stretch>
            <a:fillRect/>
          </a:stretch>
        </p:blipFill>
        <p:spPr bwMode="auto">
          <a:xfrm>
            <a:off x="5562600" y="2057400"/>
            <a:ext cx="3314700" cy="4552950"/>
          </a:xfrm>
          <a:prstGeom prst="rect">
            <a:avLst/>
          </a:prstGeom>
          <a:noFill/>
          <a:ln w="9525">
            <a:noFill/>
            <a:miter lim="800000"/>
            <a:headEnd/>
            <a:tailEnd/>
          </a:ln>
        </p:spPr>
      </p:pic>
      <p:sp>
        <p:nvSpPr>
          <p:cNvPr id="20483" name="Rectangle 3"/>
          <p:cNvSpPr>
            <a:spLocks noChangeArrowheads="1"/>
          </p:cNvSpPr>
          <p:nvPr/>
        </p:nvSpPr>
        <p:spPr bwMode="auto">
          <a:xfrm>
            <a:off x="304800" y="457200"/>
            <a:ext cx="8458200" cy="2678113"/>
          </a:xfrm>
          <a:prstGeom prst="rect">
            <a:avLst/>
          </a:prstGeom>
          <a:noFill/>
          <a:ln w="9525">
            <a:noFill/>
            <a:miter lim="800000"/>
            <a:headEnd/>
            <a:tailEnd/>
          </a:ln>
        </p:spPr>
        <p:txBody>
          <a:bodyPr>
            <a:spAutoFit/>
          </a:bodyPr>
          <a:lstStyle/>
          <a:p>
            <a:r>
              <a:rPr lang="en-US" sz="2400">
                <a:solidFill>
                  <a:srgbClr val="FFFF00"/>
                </a:solidFill>
              </a:rPr>
              <a:t>Kapres are said to dwell in big trees like acacias, mangoes, bamboo and banyan (</a:t>
            </a:r>
            <a:r>
              <a:rPr lang="en-US" sz="2400" i="1">
                <a:solidFill>
                  <a:srgbClr val="FFFF00"/>
                </a:solidFill>
              </a:rPr>
              <a:t>balete</a:t>
            </a:r>
            <a:r>
              <a:rPr lang="en-US" sz="2400">
                <a:solidFill>
                  <a:srgbClr val="FFFF00"/>
                </a:solidFill>
              </a:rPr>
              <a:t>). It is also mostly seen sitting under those trees. </a:t>
            </a:r>
          </a:p>
          <a:p>
            <a:r>
              <a:rPr lang="en-US" sz="2400">
                <a:solidFill>
                  <a:srgbClr val="FFFF00"/>
                </a:solidFill>
              </a:rPr>
              <a:t>The Kapre wears a </a:t>
            </a:r>
            <a:r>
              <a:rPr lang="en-US" sz="2400" i="1">
                <a:solidFill>
                  <a:srgbClr val="FFFF00"/>
                </a:solidFill>
              </a:rPr>
              <a:t>bahag</a:t>
            </a:r>
            <a:r>
              <a:rPr lang="en-US" sz="2400">
                <a:solidFill>
                  <a:srgbClr val="FFFF00"/>
                </a:solidFill>
              </a:rPr>
              <a:t> (northern Philippines loincloth) and often wears a belt which gives</a:t>
            </a:r>
          </a:p>
          <a:p>
            <a:r>
              <a:rPr lang="en-US" sz="2400">
                <a:solidFill>
                  <a:srgbClr val="FFFF00"/>
                </a:solidFill>
              </a:rPr>
              <a:t>the kapre the ability to be </a:t>
            </a:r>
          </a:p>
          <a:p>
            <a:r>
              <a:rPr lang="en-US" sz="2400">
                <a:solidFill>
                  <a:srgbClr val="FFFF00"/>
                </a:solidFill>
              </a:rPr>
              <a:t>invisible to humans.</a:t>
            </a:r>
          </a:p>
        </p:txBody>
      </p:sp>
      <p:pic>
        <p:nvPicPr>
          <p:cNvPr id="20484" name="Picture 4" descr="balete tree 2.jpg"/>
          <p:cNvPicPr>
            <a:picLocks noChangeAspect="1"/>
          </p:cNvPicPr>
          <p:nvPr/>
        </p:nvPicPr>
        <p:blipFill>
          <a:blip r:embed="rId3" cstate="print"/>
          <a:srcRect/>
          <a:stretch>
            <a:fillRect/>
          </a:stretch>
        </p:blipFill>
        <p:spPr bwMode="auto">
          <a:xfrm>
            <a:off x="533400" y="3200400"/>
            <a:ext cx="4795838" cy="3178175"/>
          </a:xfrm>
          <a:prstGeom prst="rect">
            <a:avLst/>
          </a:prstGeom>
          <a:noFill/>
          <a:ln w="9525">
            <a:noFill/>
            <a:miter lim="800000"/>
            <a:headEnd/>
            <a:tailEnd/>
          </a:ln>
        </p:spPr>
      </p:pic>
    </p:spTree>
  </p:cSld>
  <p:clrMapOvr>
    <a:masterClrMapping/>
  </p:clrMapOvr>
  <p:transition spd="slow">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z.hubpages.com/u/1367323_f520.jpg"/>
          <p:cNvPicPr>
            <a:picLocks noChangeAspect="1" noChangeArrowheads="1"/>
          </p:cNvPicPr>
          <p:nvPr/>
        </p:nvPicPr>
        <p:blipFill>
          <a:blip r:embed="rId2" cstate="print"/>
          <a:srcRect l="10770" t="4520" r="10770"/>
          <a:stretch>
            <a:fillRect/>
          </a:stretch>
        </p:blipFill>
        <p:spPr bwMode="auto">
          <a:xfrm>
            <a:off x="152400" y="381000"/>
            <a:ext cx="4206875" cy="4676775"/>
          </a:xfrm>
          <a:prstGeom prst="rect">
            <a:avLst/>
          </a:prstGeom>
          <a:noFill/>
          <a:ln w="9525">
            <a:noFill/>
            <a:miter lim="800000"/>
            <a:headEnd/>
            <a:tailEnd/>
          </a:ln>
        </p:spPr>
      </p:pic>
      <p:sp>
        <p:nvSpPr>
          <p:cNvPr id="15363" name="Rectangle 2"/>
          <p:cNvSpPr>
            <a:spLocks noChangeArrowheads="1"/>
          </p:cNvSpPr>
          <p:nvPr/>
        </p:nvSpPr>
        <p:spPr bwMode="auto">
          <a:xfrm>
            <a:off x="4343400" y="228600"/>
            <a:ext cx="4800600" cy="6124575"/>
          </a:xfrm>
          <a:prstGeom prst="rect">
            <a:avLst/>
          </a:prstGeom>
          <a:noFill/>
          <a:ln w="9525">
            <a:noFill/>
            <a:miter lim="800000"/>
            <a:headEnd/>
            <a:tailEnd/>
          </a:ln>
        </p:spPr>
        <p:txBody>
          <a:bodyPr>
            <a:spAutoFit/>
          </a:bodyPr>
          <a:lstStyle/>
          <a:p>
            <a:r>
              <a:rPr lang="en-US" sz="2800">
                <a:solidFill>
                  <a:srgbClr val="FFFF00"/>
                </a:solidFill>
              </a:rPr>
              <a:t>A </a:t>
            </a:r>
            <a:r>
              <a:rPr lang="en-US" sz="2800" b="1">
                <a:solidFill>
                  <a:srgbClr val="FFFF00"/>
                </a:solidFill>
              </a:rPr>
              <a:t>manananggal</a:t>
            </a:r>
            <a:r>
              <a:rPr lang="en-US" sz="2800">
                <a:solidFill>
                  <a:srgbClr val="FFFF00"/>
                </a:solidFill>
              </a:rPr>
              <a:t>—an older, beautiful woman (as opposed to an aswang) capable of severing its upper torso in order to fly into the night with huge bat-like wings to prey on unsuspecting, pregnant women in their homes; using an elongated proboscis-like tongue, it sucks the hearts of fetuses or the blood of an unsuspecting, sleeping victim. </a:t>
            </a:r>
          </a:p>
        </p:txBody>
      </p:sp>
      <p:sp>
        <p:nvSpPr>
          <p:cNvPr id="15364" name="TextBox 4"/>
          <p:cNvSpPr txBox="1">
            <a:spLocks noChangeArrowheads="1"/>
          </p:cNvSpPr>
          <p:nvPr/>
        </p:nvSpPr>
        <p:spPr bwMode="auto">
          <a:xfrm>
            <a:off x="228600" y="5181600"/>
            <a:ext cx="2438400" cy="338138"/>
          </a:xfrm>
          <a:prstGeom prst="rect">
            <a:avLst/>
          </a:prstGeom>
          <a:noFill/>
          <a:ln w="9525">
            <a:noFill/>
            <a:miter lim="800000"/>
            <a:headEnd/>
            <a:tailEnd/>
          </a:ln>
        </p:spPr>
        <p:txBody>
          <a:bodyPr>
            <a:spAutoFit/>
          </a:bodyPr>
          <a:lstStyle/>
          <a:p>
            <a:r>
              <a:rPr lang="en-US" sz="1600">
                <a:solidFill>
                  <a:srgbClr val="FFFF00"/>
                </a:solidFill>
                <a:latin typeface="Calibri" pitchFamily="34" charset="0"/>
              </a:rPr>
              <a:t>http://hubpages.com</a:t>
            </a:r>
          </a:p>
        </p:txBody>
      </p:sp>
    </p:spTree>
  </p:cSld>
  <p:clrMapOvr>
    <a:masterClrMapping/>
  </p:clrMapOvr>
  <p:transition spd="slow">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p:cNvSpPr>
            <a:spLocks noChangeArrowheads="1"/>
          </p:cNvSpPr>
          <p:nvPr/>
        </p:nvSpPr>
        <p:spPr bwMode="auto">
          <a:xfrm>
            <a:off x="381000" y="381000"/>
            <a:ext cx="4572000" cy="4832350"/>
          </a:xfrm>
          <a:prstGeom prst="rect">
            <a:avLst/>
          </a:prstGeom>
          <a:noFill/>
          <a:ln w="9525">
            <a:noFill/>
            <a:miter lim="800000"/>
            <a:headEnd/>
            <a:tailEnd/>
          </a:ln>
        </p:spPr>
        <p:txBody>
          <a:bodyPr>
            <a:spAutoFit/>
          </a:bodyPr>
          <a:lstStyle/>
          <a:p>
            <a:r>
              <a:rPr lang="en-US" sz="2800">
                <a:solidFill>
                  <a:srgbClr val="FFFF00"/>
                </a:solidFill>
              </a:rPr>
              <a:t>The severed lower torso is left standing and it is said to be the more vulnerable of the two halves. Sprinkling salt or smearing crushed garlic or ash on top of the standing torso is fatal to the creature. The upper torso then would not be able to rejoin and will die at daybreak. </a:t>
            </a:r>
            <a:endParaRPr lang="en-US" sz="2800">
              <a:latin typeface="Calibri" pitchFamily="34" charset="0"/>
            </a:endParaRPr>
          </a:p>
        </p:txBody>
      </p:sp>
      <p:sp>
        <p:nvSpPr>
          <p:cNvPr id="16387" name="Rectangle 2"/>
          <p:cNvSpPr>
            <a:spLocks noChangeArrowheads="1"/>
          </p:cNvSpPr>
          <p:nvPr/>
        </p:nvSpPr>
        <p:spPr bwMode="auto">
          <a:xfrm>
            <a:off x="381000" y="5181600"/>
            <a:ext cx="6705600" cy="1384300"/>
          </a:xfrm>
          <a:prstGeom prst="rect">
            <a:avLst/>
          </a:prstGeom>
          <a:noFill/>
          <a:ln w="9525">
            <a:noFill/>
            <a:miter lim="800000"/>
            <a:headEnd/>
            <a:tailEnd/>
          </a:ln>
        </p:spPr>
        <p:txBody>
          <a:bodyPr>
            <a:spAutoFit/>
          </a:bodyPr>
          <a:lstStyle/>
          <a:p>
            <a:r>
              <a:rPr lang="en-US" sz="2800">
                <a:solidFill>
                  <a:srgbClr val="FFFF00"/>
                </a:solidFill>
              </a:rPr>
              <a:t>In the Visayan provinces, people still hang cloves of garlic or onion around windows and doors to repel the aswang.</a:t>
            </a:r>
          </a:p>
        </p:txBody>
      </p:sp>
      <p:pic>
        <p:nvPicPr>
          <p:cNvPr id="16388" name="Picture 2" descr="aswang.gif image by chiibams02"/>
          <p:cNvPicPr>
            <a:picLocks noChangeAspect="1" noChangeArrowheads="1"/>
          </p:cNvPicPr>
          <p:nvPr/>
        </p:nvPicPr>
        <p:blipFill>
          <a:blip r:embed="rId2" cstate="print"/>
          <a:srcRect/>
          <a:stretch>
            <a:fillRect/>
          </a:stretch>
        </p:blipFill>
        <p:spPr bwMode="auto">
          <a:xfrm>
            <a:off x="5029200" y="381000"/>
            <a:ext cx="3598863" cy="4686300"/>
          </a:xfrm>
          <a:prstGeom prst="rect">
            <a:avLst/>
          </a:prstGeom>
          <a:noFill/>
          <a:ln w="9525">
            <a:noFill/>
            <a:miter lim="800000"/>
            <a:headEnd/>
            <a:tailEnd/>
          </a:ln>
        </p:spPr>
      </p:pic>
    </p:spTree>
  </p:cSld>
  <p:clrMapOvr>
    <a:masterClrMapping/>
  </p:clrMapOvr>
  <p:transition spd="slow">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28600"/>
            <a:ext cx="6858000" cy="523220"/>
          </a:xfrm>
          <a:prstGeom prst="rect">
            <a:avLst/>
          </a:prstGeom>
          <a:noFill/>
        </p:spPr>
        <p:txBody>
          <a:bodyPr wrap="square" rtlCol="0">
            <a:spAutoFit/>
          </a:bodyPr>
          <a:lstStyle/>
          <a:p>
            <a:r>
              <a:rPr lang="en-US" sz="2800" dirty="0" smtClean="0">
                <a:solidFill>
                  <a:srgbClr val="FFFF00"/>
                </a:solidFill>
                <a:latin typeface="Aharoni" pitchFamily="2" charset="-79"/>
                <a:cs typeface="Aharoni" pitchFamily="2" charset="-79"/>
              </a:rPr>
              <a:t>Materials on Philippine Literature</a:t>
            </a:r>
            <a:endParaRPr lang="en-US" sz="2800" dirty="0">
              <a:solidFill>
                <a:srgbClr val="FFFF00"/>
              </a:solidFill>
              <a:latin typeface="Aharoni" pitchFamily="2" charset="-79"/>
              <a:cs typeface="Aharoni" pitchFamily="2" charset="-79"/>
            </a:endParaRPr>
          </a:p>
        </p:txBody>
      </p:sp>
      <p:pic>
        <p:nvPicPr>
          <p:cNvPr id="4" name="Picture 3" descr="Alamat Araw at Gabi.jpg"/>
          <p:cNvPicPr>
            <a:picLocks noChangeAspect="1"/>
          </p:cNvPicPr>
          <p:nvPr/>
        </p:nvPicPr>
        <p:blipFill>
          <a:blip r:embed="rId2" cstate="print"/>
          <a:stretch>
            <a:fillRect/>
          </a:stretch>
        </p:blipFill>
        <p:spPr>
          <a:xfrm>
            <a:off x="695706" y="914400"/>
            <a:ext cx="7752588" cy="5471949"/>
          </a:xfrm>
          <a:prstGeom prst="rect">
            <a:avLst/>
          </a:prstGeom>
        </p:spPr>
      </p:pic>
    </p:spTree>
  </p:cSld>
  <p:clrMapOvr>
    <a:masterClrMapping/>
  </p:clrMapOvr>
  <p:transition spd="slow">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ukuman Sinukuan.jpg"/>
          <p:cNvPicPr>
            <a:picLocks noChangeAspect="1"/>
          </p:cNvPicPr>
          <p:nvPr/>
        </p:nvPicPr>
        <p:blipFill>
          <a:blip r:embed="rId2" cstate="print"/>
          <a:stretch>
            <a:fillRect/>
          </a:stretch>
        </p:blipFill>
        <p:spPr>
          <a:xfrm>
            <a:off x="2171700" y="304800"/>
            <a:ext cx="4800600" cy="6065013"/>
          </a:xfrm>
          <a:prstGeom prst="rect">
            <a:avLst/>
          </a:prstGeom>
        </p:spPr>
      </p:pic>
    </p:spTree>
  </p:cSld>
  <p:clrMapOvr>
    <a:masterClrMapping/>
  </p:clrMapOvr>
  <p:transition spd="slow">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tabagka.jpg"/>
          <p:cNvPicPr>
            <a:picLocks noChangeAspect="1"/>
          </p:cNvPicPr>
          <p:nvPr/>
        </p:nvPicPr>
        <p:blipFill>
          <a:blip r:embed="rId2" cstate="print"/>
          <a:stretch>
            <a:fillRect/>
          </a:stretch>
        </p:blipFill>
        <p:spPr>
          <a:xfrm>
            <a:off x="2144424" y="381000"/>
            <a:ext cx="4855152" cy="6117215"/>
          </a:xfrm>
          <a:prstGeom prst="rect">
            <a:avLst/>
          </a:prstGeom>
        </p:spPr>
      </p:pic>
    </p:spTree>
  </p:cSld>
  <p:clrMapOvr>
    <a:masterClrMapping/>
  </p:clrMapOvr>
  <p:transition spd="slow">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la Basyang.jpg"/>
          <p:cNvPicPr>
            <a:picLocks noChangeAspect="1"/>
          </p:cNvPicPr>
          <p:nvPr/>
        </p:nvPicPr>
        <p:blipFill>
          <a:blip r:embed="rId2" cstate="print"/>
          <a:stretch>
            <a:fillRect/>
          </a:stretch>
        </p:blipFill>
        <p:spPr>
          <a:xfrm>
            <a:off x="2244020" y="381000"/>
            <a:ext cx="4655960" cy="5968868"/>
          </a:xfrm>
          <a:prstGeom prst="rect">
            <a:avLst/>
          </a:prstGeom>
        </p:spPr>
      </p:pic>
    </p:spTree>
  </p:cSld>
  <p:clrMapOvr>
    <a:masterClrMapping/>
  </p:clrMapOvr>
  <p:transition spd="slow">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walang Araw.jpg"/>
          <p:cNvPicPr>
            <a:picLocks noChangeAspect="1"/>
          </p:cNvPicPr>
          <p:nvPr/>
        </p:nvPicPr>
        <p:blipFill>
          <a:blip r:embed="rId2" cstate="print"/>
          <a:stretch>
            <a:fillRect/>
          </a:stretch>
        </p:blipFill>
        <p:spPr>
          <a:xfrm>
            <a:off x="530352" y="690372"/>
            <a:ext cx="8083296" cy="5477256"/>
          </a:xfrm>
          <a:prstGeom prst="rect">
            <a:avLst/>
          </a:prstGeom>
        </p:spPr>
      </p:pic>
    </p:spTree>
  </p:cSld>
  <p:clrMapOvr>
    <a:masterClrMapping/>
  </p:clrMapOvr>
  <p:transition spd="slow">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umaloy Chico.jpg"/>
          <p:cNvPicPr>
            <a:picLocks noChangeAspect="1"/>
          </p:cNvPicPr>
          <p:nvPr/>
        </p:nvPicPr>
        <p:blipFill>
          <a:blip r:embed="rId2" cstate="print"/>
          <a:stretch>
            <a:fillRect/>
          </a:stretch>
        </p:blipFill>
        <p:spPr>
          <a:xfrm>
            <a:off x="1981200" y="457200"/>
            <a:ext cx="5193891" cy="5819661"/>
          </a:xfrm>
          <a:prstGeom prst="rect">
            <a:avLst/>
          </a:prstGeom>
        </p:spPr>
      </p:pic>
    </p:spTree>
  </p:cSld>
  <p:clrMapOvr>
    <a:masterClrMapping/>
  </p:clrMapOvr>
  <p:transition spd="slow">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533400"/>
            <a:ext cx="5257800" cy="523220"/>
          </a:xfrm>
          <a:prstGeom prst="rect">
            <a:avLst/>
          </a:prstGeom>
          <a:noFill/>
        </p:spPr>
        <p:txBody>
          <a:bodyPr wrap="square" rtlCol="0">
            <a:spAutoFit/>
          </a:bodyPr>
          <a:lstStyle/>
          <a:p>
            <a:r>
              <a:rPr lang="en-US" sz="2800" dirty="0" smtClean="0">
                <a:solidFill>
                  <a:srgbClr val="FFFF00"/>
                </a:solidFill>
                <a:latin typeface="Aharoni" pitchFamily="2" charset="-79"/>
                <a:cs typeface="Aharoni" pitchFamily="2" charset="-79"/>
              </a:rPr>
              <a:t>The Importance of Literature</a:t>
            </a:r>
            <a:endParaRPr lang="en-US" sz="2800" dirty="0">
              <a:solidFill>
                <a:srgbClr val="FFFF00"/>
              </a:solidFill>
              <a:latin typeface="Aharoni" pitchFamily="2" charset="-79"/>
              <a:cs typeface="Aharoni" pitchFamily="2" charset="-79"/>
            </a:endParaRPr>
          </a:p>
        </p:txBody>
      </p:sp>
      <p:sp>
        <p:nvSpPr>
          <p:cNvPr id="4" name="TextBox 3"/>
          <p:cNvSpPr txBox="1"/>
          <p:nvPr/>
        </p:nvSpPr>
        <p:spPr>
          <a:xfrm>
            <a:off x="1905000" y="2895600"/>
            <a:ext cx="1752600" cy="369332"/>
          </a:xfrm>
          <a:prstGeom prst="rect">
            <a:avLst/>
          </a:prstGeom>
          <a:noFill/>
        </p:spPr>
        <p:txBody>
          <a:bodyPr wrap="square" rtlCol="0">
            <a:spAutoFit/>
          </a:bodyPr>
          <a:lstStyle/>
          <a:p>
            <a:r>
              <a:rPr lang="en-US" dirty="0" smtClean="0"/>
              <a:t>Video clip</a:t>
            </a:r>
            <a:endParaRPr lang="en-US" dirty="0"/>
          </a:p>
        </p:txBody>
      </p:sp>
    </p:spTree>
  </p:cSld>
  <p:clrMapOvr>
    <a:masterClrMapping/>
  </p:clrMapOvr>
  <p:transition spd="slow">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76300" y="5934670"/>
            <a:ext cx="7391400" cy="830997"/>
          </a:xfrm>
          <a:prstGeom prst="rect">
            <a:avLst/>
          </a:prstGeom>
          <a:noFill/>
        </p:spPr>
        <p:txBody>
          <a:bodyPr wrap="square" rtlCol="0">
            <a:spAutoFit/>
          </a:bodyPr>
          <a:lstStyle/>
          <a:p>
            <a:pPr algn="ctr"/>
            <a:r>
              <a:rPr lang="en-US" sz="1600" dirty="0" smtClean="0">
                <a:solidFill>
                  <a:srgbClr val="FFFF00"/>
                </a:solidFill>
                <a:latin typeface="Arial" pitchFamily="34" charset="0"/>
                <a:cs typeface="Arial" pitchFamily="34" charset="0"/>
              </a:rPr>
              <a:t>Two Friends, One World (Mata at </a:t>
            </a:r>
            <a:r>
              <a:rPr lang="en-US" sz="1600" dirty="0" err="1" smtClean="0">
                <a:solidFill>
                  <a:srgbClr val="FFFF00"/>
                </a:solidFill>
                <a:latin typeface="Arial" pitchFamily="34" charset="0"/>
                <a:cs typeface="Arial" pitchFamily="34" charset="0"/>
              </a:rPr>
              <a:t>Mangga</a:t>
            </a:r>
            <a:r>
              <a:rPr lang="en-US" sz="1600" dirty="0" smtClean="0">
                <a:solidFill>
                  <a:srgbClr val="FFFF00"/>
                </a:solidFill>
                <a:latin typeface="Arial" pitchFamily="34" charset="0"/>
                <a:cs typeface="Arial" pitchFamily="34" charset="0"/>
              </a:rPr>
              <a:t>) by Ramon C. </a:t>
            </a:r>
            <a:r>
              <a:rPr lang="en-US" sz="1600" dirty="0" err="1" smtClean="0">
                <a:solidFill>
                  <a:srgbClr val="FFFF00"/>
                </a:solidFill>
                <a:latin typeface="Arial" pitchFamily="34" charset="0"/>
                <a:cs typeface="Arial" pitchFamily="34" charset="0"/>
              </a:rPr>
              <a:t>Sunico</a:t>
            </a:r>
            <a:endParaRPr lang="en-US" sz="1600" dirty="0" smtClean="0">
              <a:solidFill>
                <a:srgbClr val="FFFF00"/>
              </a:solidFill>
              <a:latin typeface="Arial" pitchFamily="34" charset="0"/>
              <a:cs typeface="Arial" pitchFamily="34" charset="0"/>
            </a:endParaRPr>
          </a:p>
          <a:p>
            <a:pPr algn="ctr"/>
            <a:r>
              <a:rPr lang="en-US" sz="1600" dirty="0" smtClean="0">
                <a:solidFill>
                  <a:srgbClr val="FFFF00"/>
                </a:solidFill>
                <a:latin typeface="Arial" pitchFamily="34" charset="0"/>
                <a:cs typeface="Arial" pitchFamily="34" charset="0"/>
              </a:rPr>
              <a:t>Joanne de Leon, artist</a:t>
            </a:r>
          </a:p>
          <a:p>
            <a:pPr algn="ctr"/>
            <a:r>
              <a:rPr lang="en-US" sz="1600" dirty="0" err="1" smtClean="0">
                <a:solidFill>
                  <a:srgbClr val="FFFF00"/>
                </a:solidFill>
                <a:latin typeface="Arial" pitchFamily="34" charset="0"/>
                <a:cs typeface="Arial" pitchFamily="34" charset="0"/>
              </a:rPr>
              <a:t>Pia</a:t>
            </a:r>
            <a:r>
              <a:rPr lang="en-US" sz="1600" dirty="0" smtClean="0">
                <a:solidFill>
                  <a:srgbClr val="FFFF00"/>
                </a:solidFill>
                <a:latin typeface="Arial" pitchFamily="34" charset="0"/>
                <a:cs typeface="Arial" pitchFamily="34" charset="0"/>
              </a:rPr>
              <a:t> </a:t>
            </a:r>
            <a:r>
              <a:rPr lang="en-US" sz="1600" dirty="0" err="1" smtClean="0">
                <a:solidFill>
                  <a:srgbClr val="FFFF00"/>
                </a:solidFill>
                <a:latin typeface="Arial" pitchFamily="34" charset="0"/>
                <a:cs typeface="Arial" pitchFamily="34" charset="0"/>
              </a:rPr>
              <a:t>Arboleda</a:t>
            </a:r>
            <a:r>
              <a:rPr lang="en-US" sz="1600" dirty="0" smtClean="0">
                <a:solidFill>
                  <a:srgbClr val="FFFF00"/>
                </a:solidFill>
                <a:latin typeface="Arial" pitchFamily="34" charset="0"/>
                <a:cs typeface="Arial" pitchFamily="34" charset="0"/>
              </a:rPr>
              <a:t>, production and narration</a:t>
            </a:r>
            <a:endParaRPr lang="en-US" sz="1600" dirty="0">
              <a:solidFill>
                <a:srgbClr val="FFFF00"/>
              </a:solidFill>
              <a:latin typeface="Arial" pitchFamily="34" charset="0"/>
              <a:cs typeface="Arial" pitchFamily="34" charset="0"/>
            </a:endParaRPr>
          </a:p>
        </p:txBody>
      </p:sp>
      <p:sp>
        <p:nvSpPr>
          <p:cNvPr id="4" name="TextBox 3"/>
          <p:cNvSpPr txBox="1"/>
          <p:nvPr/>
        </p:nvSpPr>
        <p:spPr>
          <a:xfrm>
            <a:off x="1600200" y="2209800"/>
            <a:ext cx="2133600" cy="369332"/>
          </a:xfrm>
          <a:prstGeom prst="rect">
            <a:avLst/>
          </a:prstGeom>
          <a:noFill/>
        </p:spPr>
        <p:txBody>
          <a:bodyPr wrap="square" rtlCol="0">
            <a:spAutoFit/>
          </a:bodyPr>
          <a:lstStyle/>
          <a:p>
            <a:r>
              <a:rPr lang="en-US" smtClean="0"/>
              <a:t>Video clip</a:t>
            </a:r>
            <a:endParaRPr lang="en-US"/>
          </a:p>
        </p:txBody>
      </p:sp>
    </p:spTree>
  </p:cSld>
  <p:clrMapOvr>
    <a:masterClrMapping/>
  </p:clrMapOvr>
  <p:transition spd="slow">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z.hubpages.com/u/1367358_f520.jpg"/>
          <p:cNvPicPr>
            <a:picLocks noChangeAspect="1" noChangeArrowheads="1"/>
          </p:cNvPicPr>
          <p:nvPr/>
        </p:nvPicPr>
        <p:blipFill>
          <a:blip r:embed="rId2" cstate="print"/>
          <a:srcRect l="13586" t="5482" r="13586" b="2998"/>
          <a:stretch>
            <a:fillRect/>
          </a:stretch>
        </p:blipFill>
        <p:spPr bwMode="auto">
          <a:xfrm>
            <a:off x="4495800" y="533400"/>
            <a:ext cx="4400550" cy="5943600"/>
          </a:xfrm>
          <a:prstGeom prst="rect">
            <a:avLst/>
          </a:prstGeom>
          <a:noFill/>
          <a:ln w="9525">
            <a:noFill/>
            <a:miter lim="800000"/>
            <a:headEnd/>
            <a:tailEnd/>
          </a:ln>
        </p:spPr>
      </p:pic>
      <p:sp>
        <p:nvSpPr>
          <p:cNvPr id="2" name="TextBox 1"/>
          <p:cNvSpPr txBox="1"/>
          <p:nvPr/>
        </p:nvSpPr>
        <p:spPr>
          <a:xfrm>
            <a:off x="533400" y="609600"/>
            <a:ext cx="6172200" cy="4154984"/>
          </a:xfrm>
          <a:prstGeom prst="rect">
            <a:avLst/>
          </a:prstGeom>
          <a:noFill/>
        </p:spPr>
        <p:txBody>
          <a:bodyPr wrap="square" rtlCol="0">
            <a:spAutoFit/>
          </a:bodyPr>
          <a:lstStyle/>
          <a:p>
            <a:r>
              <a:rPr lang="en-US" sz="2400" dirty="0" smtClean="0">
                <a:solidFill>
                  <a:srgbClr val="FFFF00"/>
                </a:solidFill>
                <a:latin typeface="Aharoni" pitchFamily="2" charset="-79"/>
                <a:cs typeface="Aharoni" pitchFamily="2" charset="-79"/>
              </a:rPr>
              <a:t>Some Strategies</a:t>
            </a:r>
          </a:p>
          <a:p>
            <a:endParaRPr lang="en-US" sz="2400" dirty="0" smtClean="0">
              <a:solidFill>
                <a:srgbClr val="FFFF00"/>
              </a:solidFill>
              <a:latin typeface="Arial" pitchFamily="34" charset="0"/>
              <a:cs typeface="Arial" pitchFamily="34" charset="0"/>
            </a:endParaRPr>
          </a:p>
          <a:p>
            <a:r>
              <a:rPr lang="en-US" sz="2400" dirty="0" smtClean="0">
                <a:solidFill>
                  <a:srgbClr val="FFFF00"/>
                </a:solidFill>
                <a:latin typeface="Arial" pitchFamily="34" charset="0"/>
                <a:cs typeface="Arial" pitchFamily="34" charset="0"/>
              </a:rPr>
              <a:t>Creative writing strategies</a:t>
            </a:r>
          </a:p>
          <a:p>
            <a:endParaRPr lang="en-US" sz="2400" dirty="0" smtClean="0">
              <a:solidFill>
                <a:srgbClr val="FFFF00"/>
              </a:solidFill>
              <a:latin typeface="Arial" pitchFamily="34" charset="0"/>
              <a:cs typeface="Arial" pitchFamily="34" charset="0"/>
            </a:endParaRPr>
          </a:p>
          <a:p>
            <a:r>
              <a:rPr lang="en-US" sz="2400" dirty="0" smtClean="0">
                <a:solidFill>
                  <a:srgbClr val="FFFF00"/>
                </a:solidFill>
                <a:latin typeface="Arial" pitchFamily="34" charset="0"/>
                <a:cs typeface="Arial" pitchFamily="34" charset="0"/>
              </a:rPr>
              <a:t>Writing a character sketch</a:t>
            </a:r>
          </a:p>
          <a:p>
            <a:endParaRPr lang="en-US" sz="2400" dirty="0" smtClean="0">
              <a:solidFill>
                <a:srgbClr val="FFFF00"/>
              </a:solidFill>
              <a:latin typeface="Arial" pitchFamily="34" charset="0"/>
              <a:cs typeface="Arial" pitchFamily="34" charset="0"/>
            </a:endParaRPr>
          </a:p>
          <a:p>
            <a:r>
              <a:rPr lang="en-US" sz="2400" dirty="0" smtClean="0">
                <a:solidFill>
                  <a:srgbClr val="FFFF00"/>
                </a:solidFill>
                <a:latin typeface="Arial" pitchFamily="34" charset="0"/>
                <a:cs typeface="Arial" pitchFamily="34" charset="0"/>
              </a:rPr>
              <a:t>Drawing a literary map or life map of characters</a:t>
            </a:r>
          </a:p>
          <a:p>
            <a:endParaRPr lang="en-US" sz="2400" dirty="0" smtClean="0">
              <a:solidFill>
                <a:srgbClr val="FFFF00"/>
              </a:solidFill>
              <a:latin typeface="Arial" pitchFamily="34" charset="0"/>
              <a:cs typeface="Arial" pitchFamily="34" charset="0"/>
            </a:endParaRPr>
          </a:p>
          <a:p>
            <a:r>
              <a:rPr lang="en-US" sz="2400" dirty="0" smtClean="0">
                <a:solidFill>
                  <a:srgbClr val="FFFF00"/>
                </a:solidFill>
                <a:latin typeface="Arial" pitchFamily="34" charset="0"/>
                <a:cs typeface="Arial" pitchFamily="34" charset="0"/>
              </a:rPr>
              <a:t>Oral history projects and photo elicitation</a:t>
            </a:r>
          </a:p>
          <a:p>
            <a:endParaRPr lang="en-US" sz="2400" dirty="0" smtClean="0">
              <a:solidFill>
                <a:srgbClr val="FFFF00"/>
              </a:solidFill>
              <a:latin typeface="Arial" pitchFamily="34" charset="0"/>
              <a:cs typeface="Arial" pitchFamily="34" charset="0"/>
            </a:endParaRPr>
          </a:p>
        </p:txBody>
      </p:sp>
    </p:spTree>
  </p:cSld>
  <p:clrMapOvr>
    <a:masterClrMapping/>
  </p:clrMapOvr>
  <p:transition spd="slow">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381000"/>
            <a:ext cx="7696200" cy="4278094"/>
          </a:xfrm>
          <a:prstGeom prst="rect">
            <a:avLst/>
          </a:prstGeom>
          <a:noFill/>
        </p:spPr>
        <p:txBody>
          <a:bodyPr wrap="square" rtlCol="0">
            <a:spAutoFit/>
          </a:bodyPr>
          <a:lstStyle/>
          <a:p>
            <a:r>
              <a:rPr lang="en-US" sz="4800" dirty="0" smtClean="0">
                <a:solidFill>
                  <a:srgbClr val="FFFF00"/>
                </a:solidFill>
                <a:latin typeface="Aharoni" pitchFamily="2" charset="-79"/>
                <a:cs typeface="Aharoni" pitchFamily="2" charset="-79"/>
              </a:rPr>
              <a:t>Processing Activity</a:t>
            </a:r>
          </a:p>
          <a:p>
            <a:endParaRPr lang="en-US" sz="2800" dirty="0" smtClean="0">
              <a:solidFill>
                <a:srgbClr val="FFFF00"/>
              </a:solidFill>
              <a:latin typeface="Arial" pitchFamily="34" charset="0"/>
              <a:cs typeface="Arial" pitchFamily="34" charset="0"/>
            </a:endParaRPr>
          </a:p>
          <a:p>
            <a:r>
              <a:rPr lang="en-US" sz="2800" dirty="0" smtClean="0">
                <a:solidFill>
                  <a:srgbClr val="FFFF00"/>
                </a:solidFill>
                <a:latin typeface="Arial" pitchFamily="34" charset="0"/>
                <a:cs typeface="Arial" pitchFamily="34" charset="0"/>
              </a:rPr>
              <a:t>Group yourselves according to grade level or subject area. </a:t>
            </a:r>
          </a:p>
          <a:p>
            <a:endParaRPr lang="en-US" sz="2800" dirty="0" smtClean="0">
              <a:solidFill>
                <a:srgbClr val="FFFF00"/>
              </a:solidFill>
              <a:latin typeface="Arial" pitchFamily="34" charset="0"/>
              <a:cs typeface="Arial" pitchFamily="34" charset="0"/>
            </a:endParaRPr>
          </a:p>
          <a:p>
            <a:r>
              <a:rPr lang="en-US" sz="2800" dirty="0" smtClean="0">
                <a:solidFill>
                  <a:srgbClr val="FFFF00"/>
                </a:solidFill>
                <a:latin typeface="Arial" pitchFamily="34" charset="0"/>
                <a:cs typeface="Arial" pitchFamily="34" charset="0"/>
              </a:rPr>
              <a:t>Considering the needs and background of Filipino students, create a short lesson or list of activities using </a:t>
            </a:r>
            <a:r>
              <a:rPr lang="en-US" sz="2800" i="1" dirty="0" smtClean="0">
                <a:solidFill>
                  <a:srgbClr val="FFFF00"/>
                </a:solidFill>
                <a:latin typeface="Arial" pitchFamily="34" charset="0"/>
                <a:cs typeface="Arial" pitchFamily="34" charset="0"/>
              </a:rPr>
              <a:t>Two Friends, One World </a:t>
            </a:r>
            <a:r>
              <a:rPr lang="en-US" sz="2800" dirty="0" smtClean="0">
                <a:solidFill>
                  <a:srgbClr val="FFFF00"/>
                </a:solidFill>
                <a:latin typeface="Arial" pitchFamily="34" charset="0"/>
                <a:cs typeface="Arial" pitchFamily="34" charset="0"/>
              </a:rPr>
              <a:t>as the main text or as a motivational tool.</a:t>
            </a:r>
            <a:endParaRPr lang="en-US" sz="2800" dirty="0">
              <a:solidFill>
                <a:srgbClr val="FFFF00"/>
              </a:solidFill>
              <a:latin typeface="Arial" pitchFamily="34" charset="0"/>
              <a:cs typeface="Arial" pitchFamily="34" charset="0"/>
            </a:endParaRPr>
          </a:p>
        </p:txBody>
      </p:sp>
      <p:pic>
        <p:nvPicPr>
          <p:cNvPr id="3" name="Picture 2" descr="sunico 13.jpg"/>
          <p:cNvPicPr>
            <a:picLocks noChangeAspect="1"/>
          </p:cNvPicPr>
          <p:nvPr/>
        </p:nvPicPr>
        <p:blipFill>
          <a:blip r:embed="rId2" cstate="print"/>
          <a:srcRect l="16667" t="16856" r="13636" b="13305"/>
          <a:stretch>
            <a:fillRect/>
          </a:stretch>
        </p:blipFill>
        <p:spPr>
          <a:xfrm rot="16200000">
            <a:off x="5334000" y="3276600"/>
            <a:ext cx="1752600" cy="4495800"/>
          </a:xfrm>
          <a:prstGeom prst="rect">
            <a:avLst/>
          </a:prstGeom>
        </p:spPr>
      </p:pic>
    </p:spTree>
  </p:cSld>
  <p:clrMapOvr>
    <a:masterClrMapping/>
  </p:clrMapOvr>
  <p:transition spd="slow">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2819400"/>
            <a:ext cx="6400800" cy="2308324"/>
          </a:xfrm>
          <a:prstGeom prst="rect">
            <a:avLst/>
          </a:prstGeom>
          <a:noFill/>
        </p:spPr>
        <p:txBody>
          <a:bodyPr wrap="square" rtlCol="0">
            <a:spAutoFit/>
          </a:bodyPr>
          <a:lstStyle/>
          <a:p>
            <a:r>
              <a:rPr lang="en-US" sz="3600" dirty="0" err="1" smtClean="0">
                <a:solidFill>
                  <a:srgbClr val="FFFF00"/>
                </a:solidFill>
                <a:latin typeface="Arial" pitchFamily="34" charset="0"/>
                <a:cs typeface="Arial" pitchFamily="34" charset="0"/>
              </a:rPr>
              <a:t>Maraming</a:t>
            </a:r>
            <a:r>
              <a:rPr lang="en-US" sz="3600" dirty="0" smtClean="0">
                <a:solidFill>
                  <a:srgbClr val="FFFF00"/>
                </a:solidFill>
                <a:latin typeface="Arial" pitchFamily="34" charset="0"/>
                <a:cs typeface="Arial" pitchFamily="34" charset="0"/>
              </a:rPr>
              <a:t> </a:t>
            </a:r>
            <a:r>
              <a:rPr lang="en-US" sz="3600" dirty="0" err="1" smtClean="0">
                <a:solidFill>
                  <a:srgbClr val="FFFF00"/>
                </a:solidFill>
                <a:latin typeface="Arial" pitchFamily="34" charset="0"/>
                <a:cs typeface="Arial" pitchFamily="34" charset="0"/>
              </a:rPr>
              <a:t>salamat</a:t>
            </a:r>
            <a:r>
              <a:rPr lang="en-US" sz="3600" dirty="0" smtClean="0">
                <a:solidFill>
                  <a:srgbClr val="FFFF00"/>
                </a:solidFill>
                <a:latin typeface="Arial" pitchFamily="34" charset="0"/>
                <a:cs typeface="Arial" pitchFamily="34" charset="0"/>
              </a:rPr>
              <a:t> </a:t>
            </a:r>
            <a:r>
              <a:rPr lang="en-US" sz="3600" dirty="0" err="1" smtClean="0">
                <a:solidFill>
                  <a:srgbClr val="FFFF00"/>
                </a:solidFill>
                <a:latin typeface="Arial" pitchFamily="34" charset="0"/>
                <a:cs typeface="Arial" pitchFamily="34" charset="0"/>
              </a:rPr>
              <a:t>po</a:t>
            </a:r>
            <a:r>
              <a:rPr lang="en-US" sz="3600" dirty="0" smtClean="0">
                <a:solidFill>
                  <a:srgbClr val="FFFF00"/>
                </a:solidFill>
                <a:latin typeface="Arial" pitchFamily="34" charset="0"/>
                <a:cs typeface="Arial" pitchFamily="34" charset="0"/>
              </a:rPr>
              <a:t>!</a:t>
            </a:r>
          </a:p>
          <a:p>
            <a:endParaRPr lang="en-US" sz="3600" dirty="0" smtClean="0">
              <a:solidFill>
                <a:srgbClr val="FFFF00"/>
              </a:solidFill>
              <a:latin typeface="Arial" pitchFamily="34" charset="0"/>
              <a:cs typeface="Arial" pitchFamily="34" charset="0"/>
            </a:endParaRPr>
          </a:p>
          <a:p>
            <a:r>
              <a:rPr lang="en-US" sz="3600" dirty="0" smtClean="0">
                <a:solidFill>
                  <a:srgbClr val="FFFF00"/>
                </a:solidFill>
                <a:latin typeface="Arial" pitchFamily="34" charset="0"/>
                <a:cs typeface="Arial" pitchFamily="34" charset="0"/>
              </a:rPr>
              <a:t>For questions or comments: pca62@hawaii.edu</a:t>
            </a:r>
            <a:endParaRPr lang="en-US" sz="3600" dirty="0">
              <a:solidFill>
                <a:srgbClr val="FFFF00"/>
              </a:solidFill>
              <a:latin typeface="Arial" pitchFamily="34" charset="0"/>
              <a:cs typeface="Arial" pitchFamily="34" charset="0"/>
            </a:endParaRPr>
          </a:p>
        </p:txBody>
      </p:sp>
    </p:spTree>
  </p:cSld>
  <p:clrMapOvr>
    <a:masterClrMapping/>
  </p:clrMapOvr>
  <p:transition spd="slow">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81600" y="304800"/>
            <a:ext cx="3657600" cy="1384995"/>
          </a:xfrm>
          <a:prstGeom prst="rect">
            <a:avLst/>
          </a:prstGeom>
          <a:noFill/>
        </p:spPr>
        <p:txBody>
          <a:bodyPr wrap="square" rtlCol="0">
            <a:spAutoFit/>
          </a:bodyPr>
          <a:lstStyle/>
          <a:p>
            <a:r>
              <a:rPr lang="en-US" sz="2800" dirty="0" smtClean="0">
                <a:solidFill>
                  <a:srgbClr val="FFFF00"/>
                </a:solidFill>
                <a:latin typeface="Aharoni" pitchFamily="2" charset="-79"/>
                <a:cs typeface="Aharoni" pitchFamily="2" charset="-79"/>
              </a:rPr>
              <a:t>Background on Philippine Literature and Folklore</a:t>
            </a:r>
            <a:endParaRPr lang="en-US" sz="2800" dirty="0">
              <a:solidFill>
                <a:srgbClr val="FFFF00"/>
              </a:solidFill>
              <a:latin typeface="Aharoni" pitchFamily="2" charset="-79"/>
              <a:cs typeface="Aharoni" pitchFamily="2" charset="-79"/>
            </a:endParaRPr>
          </a:p>
        </p:txBody>
      </p:sp>
      <p:pic>
        <p:nvPicPr>
          <p:cNvPr id="5" name="Picture 4" descr="Deity 02.jpg"/>
          <p:cNvPicPr>
            <a:picLocks noChangeAspect="1"/>
          </p:cNvPicPr>
          <p:nvPr/>
        </p:nvPicPr>
        <p:blipFill>
          <a:blip r:embed="rId2" cstate="print"/>
          <a:stretch>
            <a:fillRect/>
          </a:stretch>
        </p:blipFill>
        <p:spPr>
          <a:xfrm>
            <a:off x="381000" y="152400"/>
            <a:ext cx="4561215" cy="6337420"/>
          </a:xfrm>
          <a:prstGeom prst="rect">
            <a:avLst/>
          </a:prstGeom>
        </p:spPr>
      </p:pic>
      <p:sp>
        <p:nvSpPr>
          <p:cNvPr id="7" name="Rectangle 6"/>
          <p:cNvSpPr/>
          <p:nvPr/>
        </p:nvSpPr>
        <p:spPr>
          <a:xfrm>
            <a:off x="5181600" y="5486400"/>
            <a:ext cx="2362200" cy="923330"/>
          </a:xfrm>
          <a:prstGeom prst="rect">
            <a:avLst/>
          </a:prstGeom>
        </p:spPr>
        <p:txBody>
          <a:bodyPr wrap="square">
            <a:spAutoFit/>
          </a:bodyPr>
          <a:lstStyle/>
          <a:p>
            <a:r>
              <a:rPr lang="en-US" dirty="0" smtClean="0">
                <a:solidFill>
                  <a:srgbClr val="FFFF00"/>
                </a:solidFill>
              </a:rPr>
              <a:t>artwork by</a:t>
            </a:r>
          </a:p>
          <a:p>
            <a:r>
              <a:rPr lang="en-US" dirty="0" err="1" smtClean="0">
                <a:solidFill>
                  <a:srgbClr val="FFFF00"/>
                </a:solidFill>
                <a:latin typeface="Aharoni" pitchFamily="2" charset="-79"/>
                <a:cs typeface="Aharoni" pitchFamily="2" charset="-79"/>
              </a:rPr>
              <a:t>robert</a:t>
            </a:r>
            <a:r>
              <a:rPr lang="en-US" dirty="0" smtClean="0">
                <a:solidFill>
                  <a:srgbClr val="FFFF00"/>
                </a:solidFill>
                <a:latin typeface="Aharoni" pitchFamily="2" charset="-79"/>
                <a:cs typeface="Aharoni" pitchFamily="2" charset="-79"/>
              </a:rPr>
              <a:t> </a:t>
            </a:r>
            <a:r>
              <a:rPr lang="en-US" dirty="0" err="1" smtClean="0">
                <a:solidFill>
                  <a:srgbClr val="FFFF00"/>
                </a:solidFill>
                <a:latin typeface="Aharoni" pitchFamily="2" charset="-79"/>
                <a:cs typeface="Aharoni" pitchFamily="2" charset="-79"/>
              </a:rPr>
              <a:t>feleo</a:t>
            </a:r>
            <a:r>
              <a:rPr lang="en-US" dirty="0" smtClean="0">
                <a:solidFill>
                  <a:srgbClr val="FFFF00"/>
                </a:solidFill>
                <a:latin typeface="Aharoni" pitchFamily="2" charset="-79"/>
                <a:cs typeface="Aharoni" pitchFamily="2" charset="-79"/>
              </a:rPr>
              <a:t> </a:t>
            </a:r>
          </a:p>
          <a:p>
            <a:r>
              <a:rPr lang="en-US" dirty="0" smtClean="0">
                <a:solidFill>
                  <a:srgbClr val="FFFF00"/>
                </a:solidFill>
              </a:rPr>
              <a:t>from </a:t>
            </a:r>
            <a:r>
              <a:rPr lang="en-US" i="1" dirty="0" smtClean="0">
                <a:solidFill>
                  <a:srgbClr val="FFFF00"/>
                </a:solidFill>
              </a:rPr>
              <a:t>The Soul Book</a:t>
            </a:r>
            <a:endParaRPr lang="en-US" i="1" dirty="0">
              <a:solidFill>
                <a:srgbClr val="FFFF00"/>
              </a:solidFill>
            </a:endParaRPr>
          </a:p>
        </p:txBody>
      </p:sp>
    </p:spTree>
  </p:cSld>
  <p:clrMapOvr>
    <a:masterClrMapping/>
  </p:clrMapOvr>
  <p:transition spd="slow">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i_Malakas_at_Si_Maganda_by_tetrs.jpg"/>
          <p:cNvPicPr>
            <a:picLocks noChangeAspect="1"/>
          </p:cNvPicPr>
          <p:nvPr/>
        </p:nvPicPr>
        <p:blipFill>
          <a:blip r:embed="rId2" cstate="print"/>
          <a:stretch>
            <a:fillRect/>
          </a:stretch>
        </p:blipFill>
        <p:spPr>
          <a:xfrm>
            <a:off x="3810000" y="228600"/>
            <a:ext cx="4800600" cy="6400800"/>
          </a:xfrm>
          <a:prstGeom prst="rect">
            <a:avLst/>
          </a:prstGeom>
        </p:spPr>
      </p:pic>
      <p:sp>
        <p:nvSpPr>
          <p:cNvPr id="5" name="TextBox 4"/>
          <p:cNvSpPr txBox="1"/>
          <p:nvPr/>
        </p:nvSpPr>
        <p:spPr>
          <a:xfrm>
            <a:off x="533400" y="5715000"/>
            <a:ext cx="3124200" cy="830997"/>
          </a:xfrm>
          <a:prstGeom prst="rect">
            <a:avLst/>
          </a:prstGeom>
          <a:noFill/>
        </p:spPr>
        <p:txBody>
          <a:bodyPr wrap="square" rtlCol="0">
            <a:spAutoFit/>
          </a:bodyPr>
          <a:lstStyle/>
          <a:p>
            <a:pPr algn="r"/>
            <a:r>
              <a:rPr lang="en-US" sz="2400" dirty="0" smtClean="0">
                <a:solidFill>
                  <a:srgbClr val="FFFF00"/>
                </a:solidFill>
              </a:rPr>
              <a:t>artwork by </a:t>
            </a:r>
            <a:r>
              <a:rPr lang="en-US" sz="2400" dirty="0" err="1" smtClean="0">
                <a:solidFill>
                  <a:srgbClr val="FFFF00"/>
                </a:solidFill>
                <a:latin typeface="Aharoni" pitchFamily="2" charset="-79"/>
                <a:cs typeface="Aharoni" pitchFamily="2" charset="-79"/>
              </a:rPr>
              <a:t>tet</a:t>
            </a:r>
            <a:r>
              <a:rPr lang="en-US" sz="2400" dirty="0" smtClean="0">
                <a:solidFill>
                  <a:srgbClr val="FFFF00"/>
                </a:solidFill>
                <a:latin typeface="Aharoni" pitchFamily="2" charset="-79"/>
                <a:cs typeface="Aharoni" pitchFamily="2" charset="-79"/>
              </a:rPr>
              <a:t> </a:t>
            </a:r>
            <a:r>
              <a:rPr lang="en-US" sz="2400" dirty="0" err="1" smtClean="0">
                <a:solidFill>
                  <a:srgbClr val="FFFF00"/>
                </a:solidFill>
                <a:latin typeface="Aharoni" pitchFamily="2" charset="-79"/>
                <a:cs typeface="Aharoni" pitchFamily="2" charset="-79"/>
              </a:rPr>
              <a:t>enciso</a:t>
            </a:r>
            <a:endParaRPr lang="en-US" sz="2400" dirty="0" smtClean="0">
              <a:solidFill>
                <a:srgbClr val="FFFF00"/>
              </a:solidFill>
              <a:latin typeface="Aharoni" pitchFamily="2" charset="-79"/>
              <a:cs typeface="Aharoni" pitchFamily="2" charset="-79"/>
            </a:endParaRPr>
          </a:p>
          <a:p>
            <a:pPr algn="r"/>
            <a:r>
              <a:rPr lang="en-US" sz="2400" dirty="0" smtClean="0">
                <a:solidFill>
                  <a:srgbClr val="FFFF00"/>
                </a:solidFill>
              </a:rPr>
              <a:t>up </a:t>
            </a:r>
            <a:r>
              <a:rPr lang="en-US" sz="2400" dirty="0" err="1" smtClean="0">
                <a:solidFill>
                  <a:srgbClr val="FFFF00"/>
                </a:solidFill>
              </a:rPr>
              <a:t>baguio</a:t>
            </a:r>
            <a:endParaRPr lang="en-US" sz="2400" dirty="0">
              <a:solidFill>
                <a:srgbClr val="FFFF00"/>
              </a:solidFill>
            </a:endParaRPr>
          </a:p>
        </p:txBody>
      </p:sp>
      <p:sp>
        <p:nvSpPr>
          <p:cNvPr id="4" name="TextBox 3"/>
          <p:cNvSpPr txBox="1"/>
          <p:nvPr/>
        </p:nvSpPr>
        <p:spPr>
          <a:xfrm>
            <a:off x="1143000" y="381000"/>
            <a:ext cx="2438400" cy="1938992"/>
          </a:xfrm>
          <a:prstGeom prst="rect">
            <a:avLst/>
          </a:prstGeom>
          <a:noFill/>
        </p:spPr>
        <p:txBody>
          <a:bodyPr wrap="square" rtlCol="0">
            <a:spAutoFit/>
          </a:bodyPr>
          <a:lstStyle/>
          <a:p>
            <a:pPr algn="r"/>
            <a:r>
              <a:rPr lang="en-US" sz="4000" dirty="0" err="1" smtClean="0">
                <a:solidFill>
                  <a:srgbClr val="FFFF00"/>
                </a:solidFill>
                <a:latin typeface="Bodoni MT Black" pitchFamily="18" charset="0"/>
              </a:rPr>
              <a:t>Malakas</a:t>
            </a:r>
            <a:r>
              <a:rPr lang="en-US" sz="4000" dirty="0" smtClean="0">
                <a:solidFill>
                  <a:srgbClr val="FFFF00"/>
                </a:solidFill>
                <a:latin typeface="Cooper Black" pitchFamily="18" charset="0"/>
              </a:rPr>
              <a:t> </a:t>
            </a:r>
            <a:r>
              <a:rPr lang="en-US" sz="4000" dirty="0" smtClean="0">
                <a:solidFill>
                  <a:srgbClr val="FFFF00"/>
                </a:solidFill>
                <a:latin typeface="Batang" pitchFamily="18" charset="-127"/>
                <a:ea typeface="Batang" pitchFamily="18" charset="-127"/>
              </a:rPr>
              <a:t>at </a:t>
            </a:r>
            <a:r>
              <a:rPr lang="en-US" sz="4000" dirty="0" err="1" smtClean="0">
                <a:solidFill>
                  <a:srgbClr val="FFFF00"/>
                </a:solidFill>
                <a:latin typeface="Forte" pitchFamily="66" charset="0"/>
              </a:rPr>
              <a:t>Maganda</a:t>
            </a:r>
            <a:endParaRPr lang="en-US" sz="4000" dirty="0">
              <a:solidFill>
                <a:srgbClr val="FFFF00"/>
              </a:solidFill>
              <a:latin typeface="Forte" pitchFamily="66" charset="0"/>
            </a:endParaRPr>
          </a:p>
        </p:txBody>
      </p:sp>
    </p:spTree>
  </p:cSld>
  <p:clrMapOvr>
    <a:masterClrMapping/>
  </p:clrMapOvr>
  <p:transition spd="slow">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on Woman.jpg"/>
          <p:cNvPicPr>
            <a:picLocks noChangeAspect="1"/>
          </p:cNvPicPr>
          <p:nvPr/>
        </p:nvPicPr>
        <p:blipFill>
          <a:blip r:embed="rId2" cstate="print"/>
          <a:stretch>
            <a:fillRect/>
          </a:stretch>
        </p:blipFill>
        <p:spPr>
          <a:xfrm>
            <a:off x="990600" y="228600"/>
            <a:ext cx="4831406" cy="6319367"/>
          </a:xfrm>
          <a:prstGeom prst="rect">
            <a:avLst/>
          </a:prstGeom>
        </p:spPr>
      </p:pic>
      <p:sp>
        <p:nvSpPr>
          <p:cNvPr id="3" name="TextBox 2"/>
          <p:cNvSpPr txBox="1"/>
          <p:nvPr/>
        </p:nvSpPr>
        <p:spPr>
          <a:xfrm>
            <a:off x="5943600" y="1066800"/>
            <a:ext cx="2362200" cy="3046988"/>
          </a:xfrm>
          <a:prstGeom prst="rect">
            <a:avLst/>
          </a:prstGeom>
          <a:noFill/>
        </p:spPr>
        <p:txBody>
          <a:bodyPr wrap="square" rtlCol="0">
            <a:spAutoFit/>
          </a:bodyPr>
          <a:lstStyle/>
          <a:p>
            <a:r>
              <a:rPr lang="en-US" sz="2400" dirty="0" smtClean="0">
                <a:solidFill>
                  <a:srgbClr val="FFFF00"/>
                </a:solidFill>
              </a:rPr>
              <a:t>Heavenly inhabitants descended to earth except one fat woman who got stuck in the hole and became the moon.</a:t>
            </a:r>
            <a:endParaRPr lang="en-US" sz="2400" dirty="0">
              <a:solidFill>
                <a:srgbClr val="FFFF00"/>
              </a:solidFill>
            </a:endParaRPr>
          </a:p>
        </p:txBody>
      </p:sp>
      <p:sp>
        <p:nvSpPr>
          <p:cNvPr id="4" name="TextBox 3"/>
          <p:cNvSpPr txBox="1"/>
          <p:nvPr/>
        </p:nvSpPr>
        <p:spPr>
          <a:xfrm>
            <a:off x="5867400" y="5638800"/>
            <a:ext cx="1981200" cy="923330"/>
          </a:xfrm>
          <a:prstGeom prst="rect">
            <a:avLst/>
          </a:prstGeom>
          <a:noFill/>
        </p:spPr>
        <p:txBody>
          <a:bodyPr wrap="square" rtlCol="0">
            <a:spAutoFit/>
          </a:bodyPr>
          <a:lstStyle/>
          <a:p>
            <a:r>
              <a:rPr lang="en-US" dirty="0" smtClean="0">
                <a:solidFill>
                  <a:srgbClr val="FFFF00"/>
                </a:solidFill>
              </a:rPr>
              <a:t>artwork by</a:t>
            </a:r>
          </a:p>
          <a:p>
            <a:r>
              <a:rPr lang="en-US" dirty="0" err="1" smtClean="0">
                <a:solidFill>
                  <a:srgbClr val="FFFF00"/>
                </a:solidFill>
                <a:latin typeface="Aharoni" pitchFamily="2" charset="-79"/>
                <a:cs typeface="Aharoni" pitchFamily="2" charset="-79"/>
              </a:rPr>
              <a:t>robert</a:t>
            </a:r>
            <a:r>
              <a:rPr lang="en-US" dirty="0" smtClean="0">
                <a:solidFill>
                  <a:srgbClr val="FFFF00"/>
                </a:solidFill>
                <a:latin typeface="Aharoni" pitchFamily="2" charset="-79"/>
                <a:cs typeface="Aharoni" pitchFamily="2" charset="-79"/>
              </a:rPr>
              <a:t> </a:t>
            </a:r>
            <a:r>
              <a:rPr lang="en-US" dirty="0" err="1" smtClean="0">
                <a:solidFill>
                  <a:srgbClr val="FFFF00"/>
                </a:solidFill>
                <a:latin typeface="Aharoni" pitchFamily="2" charset="-79"/>
                <a:cs typeface="Aharoni" pitchFamily="2" charset="-79"/>
              </a:rPr>
              <a:t>feleo</a:t>
            </a:r>
            <a:r>
              <a:rPr lang="en-US" dirty="0" smtClean="0">
                <a:solidFill>
                  <a:srgbClr val="FFFF00"/>
                </a:solidFill>
                <a:latin typeface="Aharoni" pitchFamily="2" charset="-79"/>
                <a:cs typeface="Aharoni" pitchFamily="2" charset="-79"/>
              </a:rPr>
              <a:t> </a:t>
            </a:r>
          </a:p>
          <a:p>
            <a:r>
              <a:rPr lang="en-US" dirty="0" smtClean="0">
                <a:solidFill>
                  <a:srgbClr val="FFFF00"/>
                </a:solidFill>
              </a:rPr>
              <a:t>from </a:t>
            </a:r>
            <a:r>
              <a:rPr lang="en-US" i="1" dirty="0" smtClean="0">
                <a:solidFill>
                  <a:srgbClr val="FFFF00"/>
                </a:solidFill>
              </a:rPr>
              <a:t>The Soul Book</a:t>
            </a:r>
            <a:endParaRPr lang="en-US" i="1" dirty="0">
              <a:solidFill>
                <a:srgbClr val="FFFF00"/>
              </a:solidFill>
            </a:endParaRPr>
          </a:p>
        </p:txBody>
      </p:sp>
    </p:spTree>
  </p:cSld>
  <p:clrMapOvr>
    <a:masterClrMapping/>
  </p:clrMapOvr>
  <p:transition spd="slow">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ul 03.jpg"/>
          <p:cNvPicPr>
            <a:picLocks noChangeAspect="1"/>
          </p:cNvPicPr>
          <p:nvPr/>
        </p:nvPicPr>
        <p:blipFill>
          <a:blip r:embed="rId2" cstate="print"/>
          <a:stretch>
            <a:fillRect/>
          </a:stretch>
        </p:blipFill>
        <p:spPr>
          <a:xfrm>
            <a:off x="1066800" y="457200"/>
            <a:ext cx="5477256" cy="5971032"/>
          </a:xfrm>
          <a:prstGeom prst="rect">
            <a:avLst/>
          </a:prstGeom>
        </p:spPr>
      </p:pic>
      <p:sp>
        <p:nvSpPr>
          <p:cNvPr id="3" name="Rectangle 2"/>
          <p:cNvSpPr/>
          <p:nvPr/>
        </p:nvSpPr>
        <p:spPr>
          <a:xfrm>
            <a:off x="6629400" y="5486400"/>
            <a:ext cx="2362200" cy="923330"/>
          </a:xfrm>
          <a:prstGeom prst="rect">
            <a:avLst/>
          </a:prstGeom>
        </p:spPr>
        <p:txBody>
          <a:bodyPr wrap="square">
            <a:spAutoFit/>
          </a:bodyPr>
          <a:lstStyle/>
          <a:p>
            <a:r>
              <a:rPr lang="en-US" dirty="0" smtClean="0">
                <a:solidFill>
                  <a:srgbClr val="FFFF00"/>
                </a:solidFill>
              </a:rPr>
              <a:t>artwork by</a:t>
            </a:r>
          </a:p>
          <a:p>
            <a:r>
              <a:rPr lang="en-US" dirty="0" err="1" smtClean="0">
                <a:solidFill>
                  <a:srgbClr val="FFFF00"/>
                </a:solidFill>
                <a:latin typeface="Aharoni" pitchFamily="2" charset="-79"/>
                <a:cs typeface="Aharoni" pitchFamily="2" charset="-79"/>
              </a:rPr>
              <a:t>robert</a:t>
            </a:r>
            <a:r>
              <a:rPr lang="en-US" dirty="0" smtClean="0">
                <a:solidFill>
                  <a:srgbClr val="FFFF00"/>
                </a:solidFill>
                <a:latin typeface="Aharoni" pitchFamily="2" charset="-79"/>
                <a:cs typeface="Aharoni" pitchFamily="2" charset="-79"/>
              </a:rPr>
              <a:t> </a:t>
            </a:r>
            <a:r>
              <a:rPr lang="en-US" dirty="0" err="1" smtClean="0">
                <a:solidFill>
                  <a:srgbClr val="FFFF00"/>
                </a:solidFill>
                <a:latin typeface="Aharoni" pitchFamily="2" charset="-79"/>
                <a:cs typeface="Aharoni" pitchFamily="2" charset="-79"/>
              </a:rPr>
              <a:t>feleo</a:t>
            </a:r>
            <a:r>
              <a:rPr lang="en-US" dirty="0" smtClean="0">
                <a:solidFill>
                  <a:srgbClr val="FFFF00"/>
                </a:solidFill>
                <a:latin typeface="Aharoni" pitchFamily="2" charset="-79"/>
                <a:cs typeface="Aharoni" pitchFamily="2" charset="-79"/>
              </a:rPr>
              <a:t> </a:t>
            </a:r>
          </a:p>
          <a:p>
            <a:r>
              <a:rPr lang="en-US" dirty="0" smtClean="0">
                <a:solidFill>
                  <a:srgbClr val="FFFF00"/>
                </a:solidFill>
              </a:rPr>
              <a:t>from </a:t>
            </a:r>
            <a:r>
              <a:rPr lang="en-US" i="1" dirty="0" smtClean="0">
                <a:solidFill>
                  <a:srgbClr val="FFFF00"/>
                </a:solidFill>
              </a:rPr>
              <a:t>The Soul Book</a:t>
            </a:r>
            <a:endParaRPr lang="en-US" i="1" dirty="0">
              <a:solidFill>
                <a:srgbClr val="FFFF00"/>
              </a:solidFill>
            </a:endParaRPr>
          </a:p>
        </p:txBody>
      </p:sp>
      <p:sp>
        <p:nvSpPr>
          <p:cNvPr id="4" name="TextBox 3"/>
          <p:cNvSpPr txBox="1"/>
          <p:nvPr/>
        </p:nvSpPr>
        <p:spPr>
          <a:xfrm>
            <a:off x="6705600" y="457200"/>
            <a:ext cx="2057400" cy="3416320"/>
          </a:xfrm>
          <a:prstGeom prst="rect">
            <a:avLst/>
          </a:prstGeom>
          <a:noFill/>
        </p:spPr>
        <p:txBody>
          <a:bodyPr wrap="square" rtlCol="0">
            <a:spAutoFit/>
          </a:bodyPr>
          <a:lstStyle/>
          <a:p>
            <a:r>
              <a:rPr lang="en-US" sz="2400" dirty="0" smtClean="0">
                <a:solidFill>
                  <a:srgbClr val="FFFF00"/>
                </a:solidFill>
                <a:latin typeface="Arial" pitchFamily="34" charset="0"/>
                <a:cs typeface="Arial" pitchFamily="34" charset="0"/>
              </a:rPr>
              <a:t>The soul of the dead or </a:t>
            </a:r>
            <a:r>
              <a:rPr lang="en-US" sz="2400" dirty="0" err="1" smtClean="0">
                <a:solidFill>
                  <a:srgbClr val="FFFF00"/>
                </a:solidFill>
                <a:latin typeface="Arial" pitchFamily="34" charset="0"/>
                <a:cs typeface="Arial" pitchFamily="34" charset="0"/>
              </a:rPr>
              <a:t>gimokud</a:t>
            </a:r>
            <a:r>
              <a:rPr lang="en-US" sz="2400" dirty="0" smtClean="0">
                <a:solidFill>
                  <a:srgbClr val="FFFF00"/>
                </a:solidFill>
                <a:latin typeface="Arial" pitchFamily="34" charset="0"/>
                <a:cs typeface="Arial" pitchFamily="34" charset="0"/>
              </a:rPr>
              <a:t> sits on a leaf and waits until the hot rays of the sun dissolves it into water.</a:t>
            </a:r>
            <a:endParaRPr lang="en-US" sz="2400" dirty="0">
              <a:solidFill>
                <a:srgbClr val="FFFF00"/>
              </a:solidFill>
              <a:latin typeface="Arial" pitchFamily="34" charset="0"/>
              <a:cs typeface="Arial" pitchFamily="34" charset="0"/>
            </a:endParaRPr>
          </a:p>
        </p:txBody>
      </p:sp>
    </p:spTree>
  </p:cSld>
  <p:clrMapOvr>
    <a:masterClrMapping/>
  </p:clrMapOvr>
  <p:transition spd="slow">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pirit boat.jpg"/>
          <p:cNvPicPr>
            <a:picLocks noChangeAspect="1"/>
          </p:cNvPicPr>
          <p:nvPr/>
        </p:nvPicPr>
        <p:blipFill>
          <a:blip r:embed="rId2" cstate="print"/>
          <a:stretch>
            <a:fillRect/>
          </a:stretch>
        </p:blipFill>
        <p:spPr>
          <a:xfrm>
            <a:off x="1828800" y="762000"/>
            <a:ext cx="4419600" cy="4427286"/>
          </a:xfrm>
          <a:prstGeom prst="rect">
            <a:avLst/>
          </a:prstGeom>
        </p:spPr>
      </p:pic>
      <p:sp>
        <p:nvSpPr>
          <p:cNvPr id="3" name="TextBox 2"/>
          <p:cNvSpPr txBox="1"/>
          <p:nvPr/>
        </p:nvSpPr>
        <p:spPr>
          <a:xfrm>
            <a:off x="1066800" y="5334000"/>
            <a:ext cx="7162800" cy="1200329"/>
          </a:xfrm>
          <a:prstGeom prst="rect">
            <a:avLst/>
          </a:prstGeom>
          <a:noFill/>
        </p:spPr>
        <p:txBody>
          <a:bodyPr wrap="square" rtlCol="0">
            <a:spAutoFit/>
          </a:bodyPr>
          <a:lstStyle/>
          <a:p>
            <a:r>
              <a:rPr lang="en-US" sz="2400" dirty="0" smtClean="0">
                <a:solidFill>
                  <a:srgbClr val="FFFF00"/>
                </a:solidFill>
                <a:latin typeface="Arial" pitchFamily="34" charset="0"/>
                <a:cs typeface="Arial" pitchFamily="34" charset="0"/>
              </a:rPr>
              <a:t>The </a:t>
            </a:r>
            <a:r>
              <a:rPr lang="en-US" sz="2400" dirty="0" err="1" smtClean="0">
                <a:solidFill>
                  <a:srgbClr val="FFFF00"/>
                </a:solidFill>
                <a:latin typeface="Arial" pitchFamily="34" charset="0"/>
                <a:cs typeface="Arial" pitchFamily="34" charset="0"/>
              </a:rPr>
              <a:t>Bukidnons</a:t>
            </a:r>
            <a:r>
              <a:rPr lang="en-US" sz="2400" dirty="0" smtClean="0">
                <a:solidFill>
                  <a:srgbClr val="FFFF00"/>
                </a:solidFill>
                <a:latin typeface="Arial" pitchFamily="34" charset="0"/>
                <a:cs typeface="Arial" pitchFamily="34" charset="0"/>
              </a:rPr>
              <a:t> speak of a spirit boat, the </a:t>
            </a:r>
            <a:r>
              <a:rPr lang="en-US" sz="2400" i="1" dirty="0" err="1" smtClean="0">
                <a:solidFill>
                  <a:srgbClr val="FFFF00"/>
                </a:solidFill>
                <a:latin typeface="Arial" pitchFamily="34" charset="0"/>
                <a:cs typeface="Arial" pitchFamily="34" charset="0"/>
              </a:rPr>
              <a:t>salimbal</a:t>
            </a:r>
            <a:r>
              <a:rPr lang="en-US" sz="2400" dirty="0" smtClean="0">
                <a:solidFill>
                  <a:srgbClr val="FFFF00"/>
                </a:solidFill>
                <a:latin typeface="Arial" pitchFamily="34" charset="0"/>
                <a:cs typeface="Arial" pitchFamily="34" charset="0"/>
              </a:rPr>
              <a:t>, that can transport people to the </a:t>
            </a:r>
            <a:r>
              <a:rPr lang="en-US" sz="2400" dirty="0" err="1" smtClean="0">
                <a:solidFill>
                  <a:srgbClr val="FFFF00"/>
                </a:solidFill>
                <a:latin typeface="Arial" pitchFamily="34" charset="0"/>
                <a:cs typeface="Arial" pitchFamily="34" charset="0"/>
              </a:rPr>
              <a:t>skyworld</a:t>
            </a:r>
            <a:r>
              <a:rPr lang="en-US" sz="2400" dirty="0" smtClean="0">
                <a:solidFill>
                  <a:srgbClr val="FFFF00"/>
                </a:solidFill>
                <a:latin typeface="Arial" pitchFamily="34" charset="0"/>
                <a:cs typeface="Arial" pitchFamily="34" charset="0"/>
              </a:rPr>
              <a:t> without having to die.</a:t>
            </a:r>
            <a:endParaRPr lang="en-US" sz="2400" dirty="0">
              <a:solidFill>
                <a:srgbClr val="FFFF00"/>
              </a:solidFill>
              <a:latin typeface="Arial" pitchFamily="34" charset="0"/>
              <a:cs typeface="Arial" pitchFamily="34" charset="0"/>
            </a:endParaRPr>
          </a:p>
        </p:txBody>
      </p:sp>
      <p:sp>
        <p:nvSpPr>
          <p:cNvPr id="4" name="TextBox 3"/>
          <p:cNvSpPr txBox="1"/>
          <p:nvPr/>
        </p:nvSpPr>
        <p:spPr>
          <a:xfrm>
            <a:off x="6400800" y="4191000"/>
            <a:ext cx="2209800" cy="923330"/>
          </a:xfrm>
          <a:prstGeom prst="rect">
            <a:avLst/>
          </a:prstGeom>
          <a:noFill/>
        </p:spPr>
        <p:txBody>
          <a:bodyPr wrap="square" rtlCol="0">
            <a:spAutoFit/>
          </a:bodyPr>
          <a:lstStyle/>
          <a:p>
            <a:r>
              <a:rPr lang="en-US" dirty="0" smtClean="0">
                <a:solidFill>
                  <a:srgbClr val="FFFF00"/>
                </a:solidFill>
              </a:rPr>
              <a:t>artwork by</a:t>
            </a:r>
          </a:p>
          <a:p>
            <a:r>
              <a:rPr lang="en-US" dirty="0" err="1" smtClean="0">
                <a:solidFill>
                  <a:srgbClr val="FFFF00"/>
                </a:solidFill>
                <a:latin typeface="Aharoni" pitchFamily="2" charset="-79"/>
                <a:cs typeface="Aharoni" pitchFamily="2" charset="-79"/>
              </a:rPr>
              <a:t>robert</a:t>
            </a:r>
            <a:r>
              <a:rPr lang="en-US" dirty="0" smtClean="0">
                <a:solidFill>
                  <a:srgbClr val="FFFF00"/>
                </a:solidFill>
                <a:latin typeface="Aharoni" pitchFamily="2" charset="-79"/>
                <a:cs typeface="Aharoni" pitchFamily="2" charset="-79"/>
              </a:rPr>
              <a:t> </a:t>
            </a:r>
            <a:r>
              <a:rPr lang="en-US" dirty="0" err="1" smtClean="0">
                <a:solidFill>
                  <a:srgbClr val="FFFF00"/>
                </a:solidFill>
                <a:latin typeface="Aharoni" pitchFamily="2" charset="-79"/>
                <a:cs typeface="Aharoni" pitchFamily="2" charset="-79"/>
              </a:rPr>
              <a:t>feleo</a:t>
            </a:r>
            <a:r>
              <a:rPr lang="en-US" dirty="0" smtClean="0">
                <a:solidFill>
                  <a:srgbClr val="FFFF00"/>
                </a:solidFill>
                <a:latin typeface="Aharoni" pitchFamily="2" charset="-79"/>
                <a:cs typeface="Aharoni" pitchFamily="2" charset="-79"/>
              </a:rPr>
              <a:t> </a:t>
            </a:r>
          </a:p>
          <a:p>
            <a:r>
              <a:rPr lang="en-US" dirty="0" smtClean="0">
                <a:solidFill>
                  <a:srgbClr val="FFFF00"/>
                </a:solidFill>
              </a:rPr>
              <a:t>from </a:t>
            </a:r>
            <a:r>
              <a:rPr lang="en-US" i="1" dirty="0" smtClean="0">
                <a:solidFill>
                  <a:srgbClr val="FFFF00"/>
                </a:solidFill>
              </a:rPr>
              <a:t>The Soul Book</a:t>
            </a:r>
            <a:endParaRPr lang="en-US" i="1" dirty="0">
              <a:solidFill>
                <a:srgbClr val="FFFF00"/>
              </a:solidFill>
            </a:endParaRPr>
          </a:p>
        </p:txBody>
      </p:sp>
    </p:spTree>
  </p:cSld>
  <p:clrMapOvr>
    <a:masterClrMapping/>
  </p:clrMapOvr>
  <p:transition spd="slow">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kin shedding.jpg"/>
          <p:cNvPicPr>
            <a:picLocks noChangeAspect="1"/>
          </p:cNvPicPr>
          <p:nvPr/>
        </p:nvPicPr>
        <p:blipFill>
          <a:blip r:embed="rId2" cstate="print"/>
          <a:stretch>
            <a:fillRect/>
          </a:stretch>
        </p:blipFill>
        <p:spPr>
          <a:xfrm>
            <a:off x="1447800" y="228600"/>
            <a:ext cx="4644201" cy="6343090"/>
          </a:xfrm>
          <a:prstGeom prst="rect">
            <a:avLst/>
          </a:prstGeom>
        </p:spPr>
      </p:pic>
      <p:sp>
        <p:nvSpPr>
          <p:cNvPr id="3" name="TextBox 2"/>
          <p:cNvSpPr txBox="1"/>
          <p:nvPr/>
        </p:nvSpPr>
        <p:spPr>
          <a:xfrm>
            <a:off x="6248400" y="457200"/>
            <a:ext cx="2209800" cy="3046988"/>
          </a:xfrm>
          <a:prstGeom prst="rect">
            <a:avLst/>
          </a:prstGeom>
          <a:noFill/>
        </p:spPr>
        <p:txBody>
          <a:bodyPr wrap="square" rtlCol="0">
            <a:spAutoFit/>
          </a:bodyPr>
          <a:lstStyle/>
          <a:p>
            <a:r>
              <a:rPr lang="en-US" sz="2400" dirty="0" smtClean="0">
                <a:solidFill>
                  <a:srgbClr val="FFFF00"/>
                </a:solidFill>
                <a:latin typeface="Arial" pitchFamily="34" charset="0"/>
                <a:cs typeface="Arial" pitchFamily="34" charset="0"/>
              </a:rPr>
              <a:t>When people aged they merely changed their skins like a snake, and were young again. </a:t>
            </a:r>
            <a:endParaRPr lang="en-US" sz="2400" dirty="0">
              <a:solidFill>
                <a:srgbClr val="FFFF00"/>
              </a:solidFill>
              <a:latin typeface="Arial" pitchFamily="34" charset="0"/>
              <a:cs typeface="Arial" pitchFamily="34" charset="0"/>
            </a:endParaRPr>
          </a:p>
        </p:txBody>
      </p:sp>
      <p:sp>
        <p:nvSpPr>
          <p:cNvPr id="4" name="TextBox 3"/>
          <p:cNvSpPr txBox="1"/>
          <p:nvPr/>
        </p:nvSpPr>
        <p:spPr>
          <a:xfrm>
            <a:off x="6248400" y="5562600"/>
            <a:ext cx="2209800" cy="923330"/>
          </a:xfrm>
          <a:prstGeom prst="rect">
            <a:avLst/>
          </a:prstGeom>
          <a:noFill/>
        </p:spPr>
        <p:txBody>
          <a:bodyPr wrap="square" rtlCol="0">
            <a:spAutoFit/>
          </a:bodyPr>
          <a:lstStyle/>
          <a:p>
            <a:r>
              <a:rPr lang="en-US" dirty="0" smtClean="0">
                <a:solidFill>
                  <a:srgbClr val="FFFF00"/>
                </a:solidFill>
              </a:rPr>
              <a:t>artwork by</a:t>
            </a:r>
          </a:p>
          <a:p>
            <a:r>
              <a:rPr lang="en-US" dirty="0" err="1" smtClean="0">
                <a:solidFill>
                  <a:srgbClr val="FFFF00"/>
                </a:solidFill>
                <a:latin typeface="Aharoni" pitchFamily="2" charset="-79"/>
                <a:cs typeface="Aharoni" pitchFamily="2" charset="-79"/>
              </a:rPr>
              <a:t>robert</a:t>
            </a:r>
            <a:r>
              <a:rPr lang="en-US" dirty="0" smtClean="0">
                <a:solidFill>
                  <a:srgbClr val="FFFF00"/>
                </a:solidFill>
                <a:latin typeface="Aharoni" pitchFamily="2" charset="-79"/>
                <a:cs typeface="Aharoni" pitchFamily="2" charset="-79"/>
              </a:rPr>
              <a:t> </a:t>
            </a:r>
            <a:r>
              <a:rPr lang="en-US" dirty="0" err="1" smtClean="0">
                <a:solidFill>
                  <a:srgbClr val="FFFF00"/>
                </a:solidFill>
                <a:latin typeface="Aharoni" pitchFamily="2" charset="-79"/>
                <a:cs typeface="Aharoni" pitchFamily="2" charset="-79"/>
              </a:rPr>
              <a:t>feleo</a:t>
            </a:r>
            <a:r>
              <a:rPr lang="en-US" dirty="0" smtClean="0">
                <a:solidFill>
                  <a:srgbClr val="FFFF00"/>
                </a:solidFill>
                <a:latin typeface="Aharoni" pitchFamily="2" charset="-79"/>
                <a:cs typeface="Aharoni" pitchFamily="2" charset="-79"/>
              </a:rPr>
              <a:t> </a:t>
            </a:r>
          </a:p>
          <a:p>
            <a:r>
              <a:rPr lang="en-US" dirty="0" smtClean="0">
                <a:solidFill>
                  <a:srgbClr val="FFFF00"/>
                </a:solidFill>
              </a:rPr>
              <a:t>from </a:t>
            </a:r>
            <a:r>
              <a:rPr lang="en-US" i="1" dirty="0" smtClean="0">
                <a:solidFill>
                  <a:srgbClr val="FFFF00"/>
                </a:solidFill>
              </a:rPr>
              <a:t>The Soul Book</a:t>
            </a:r>
            <a:endParaRPr lang="en-US" i="1" dirty="0">
              <a:solidFill>
                <a:srgbClr val="FFFF00"/>
              </a:solidFill>
            </a:endParaRPr>
          </a:p>
        </p:txBody>
      </p:sp>
    </p:spTree>
  </p:cSld>
  <p:clrMapOvr>
    <a:masterClrMapping/>
  </p:clrMapOvr>
  <p:transition spd="slow">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z.hubpages.com/u/1367332_f520.jpg"/>
          <p:cNvPicPr>
            <a:picLocks noChangeAspect="1" noChangeArrowheads="1"/>
          </p:cNvPicPr>
          <p:nvPr/>
        </p:nvPicPr>
        <p:blipFill>
          <a:blip r:embed="rId2" cstate="print"/>
          <a:srcRect l="10770" t="4527" r="12308" b="1888"/>
          <a:stretch>
            <a:fillRect/>
          </a:stretch>
        </p:blipFill>
        <p:spPr bwMode="auto">
          <a:xfrm>
            <a:off x="228600" y="344488"/>
            <a:ext cx="3962400" cy="4913312"/>
          </a:xfrm>
          <a:prstGeom prst="rect">
            <a:avLst/>
          </a:prstGeom>
          <a:noFill/>
          <a:ln w="9525">
            <a:noFill/>
            <a:miter lim="800000"/>
            <a:headEnd/>
            <a:tailEnd/>
          </a:ln>
        </p:spPr>
      </p:pic>
      <p:sp>
        <p:nvSpPr>
          <p:cNvPr id="18435" name="Rectangle 2"/>
          <p:cNvSpPr>
            <a:spLocks noChangeArrowheads="1"/>
          </p:cNvSpPr>
          <p:nvPr/>
        </p:nvSpPr>
        <p:spPr bwMode="auto">
          <a:xfrm>
            <a:off x="4267200" y="228600"/>
            <a:ext cx="4876800" cy="5262563"/>
          </a:xfrm>
          <a:prstGeom prst="rect">
            <a:avLst/>
          </a:prstGeom>
          <a:noFill/>
          <a:ln w="9525">
            <a:noFill/>
            <a:miter lim="800000"/>
            <a:headEnd/>
            <a:tailEnd/>
          </a:ln>
        </p:spPr>
        <p:txBody>
          <a:bodyPr>
            <a:spAutoFit/>
          </a:bodyPr>
          <a:lstStyle/>
          <a:p>
            <a:r>
              <a:rPr lang="en-US" sz="2400">
                <a:solidFill>
                  <a:srgbClr val="FFFF00"/>
                </a:solidFill>
                <a:latin typeface="Aharoni" pitchFamily="2" charset="-79"/>
                <a:cs typeface="Aharoni" pitchFamily="2" charset="-79"/>
              </a:rPr>
              <a:t>Tikbalang </a:t>
            </a:r>
            <a:r>
              <a:rPr lang="en-US" sz="2400">
                <a:solidFill>
                  <a:srgbClr val="FFFF00"/>
                </a:solidFill>
                <a:latin typeface="Calibri" pitchFamily="34" charset="0"/>
              </a:rPr>
              <a:t>or </a:t>
            </a:r>
            <a:r>
              <a:rPr lang="en-US" sz="2400">
                <a:solidFill>
                  <a:srgbClr val="FFFF00"/>
                </a:solidFill>
                <a:latin typeface="Aharoni" pitchFamily="2" charset="-79"/>
                <a:cs typeface="Aharoni" pitchFamily="2" charset="-79"/>
              </a:rPr>
              <a:t>tigbalang </a:t>
            </a:r>
          </a:p>
          <a:p>
            <a:r>
              <a:rPr lang="en-US" sz="2400">
                <a:solidFill>
                  <a:srgbClr val="FFFF00"/>
                </a:solidFill>
                <a:latin typeface="Calibri" pitchFamily="34" charset="0"/>
              </a:rPr>
              <a:t>(horse demon) has a horse's head, the body of a human but with the feet of the horse (the opposite of the Greek centaur)</a:t>
            </a:r>
          </a:p>
          <a:p>
            <a:r>
              <a:rPr lang="en-US" sz="2400">
                <a:solidFill>
                  <a:srgbClr val="FFFF00"/>
                </a:solidFill>
                <a:latin typeface="Calibri" pitchFamily="34" charset="0"/>
              </a:rPr>
              <a:t>It travels at night to rape female mortals. The raped women will then give birth to more </a:t>
            </a:r>
            <a:r>
              <a:rPr lang="en-US" sz="2400" i="1">
                <a:solidFill>
                  <a:srgbClr val="FFFF00"/>
                </a:solidFill>
                <a:latin typeface="Calibri" pitchFamily="34" charset="0"/>
              </a:rPr>
              <a:t>tikbalang</a:t>
            </a:r>
            <a:r>
              <a:rPr lang="en-US" sz="2400">
                <a:solidFill>
                  <a:srgbClr val="FFFF00"/>
                </a:solidFill>
                <a:latin typeface="Calibri" pitchFamily="34" charset="0"/>
              </a:rPr>
              <a:t>. They are also believed to cause travelers to lose their way in mountains or forests. </a:t>
            </a:r>
            <a:br>
              <a:rPr lang="en-US" sz="2400">
                <a:solidFill>
                  <a:srgbClr val="FFFF00"/>
                </a:solidFill>
                <a:latin typeface="Calibri" pitchFamily="34" charset="0"/>
              </a:rPr>
            </a:br>
            <a:r>
              <a:rPr lang="en-US" sz="2400">
                <a:solidFill>
                  <a:srgbClr val="FFFF00"/>
                </a:solidFill>
                <a:latin typeface="Calibri" pitchFamily="34" charset="0"/>
              </a:rPr>
              <a:t>Tikbalangs usually make a person imagine things or drive a person crazy. </a:t>
            </a:r>
          </a:p>
        </p:txBody>
      </p:sp>
      <p:sp>
        <p:nvSpPr>
          <p:cNvPr id="18436" name="Rectangle 4"/>
          <p:cNvSpPr>
            <a:spLocks noChangeArrowheads="1"/>
          </p:cNvSpPr>
          <p:nvPr/>
        </p:nvSpPr>
        <p:spPr bwMode="auto">
          <a:xfrm>
            <a:off x="533400" y="5410200"/>
            <a:ext cx="8153400" cy="1200150"/>
          </a:xfrm>
          <a:prstGeom prst="rect">
            <a:avLst/>
          </a:prstGeom>
          <a:noFill/>
          <a:ln w="9525">
            <a:noFill/>
            <a:miter lim="800000"/>
            <a:headEnd/>
            <a:tailEnd/>
          </a:ln>
        </p:spPr>
        <p:txBody>
          <a:bodyPr>
            <a:spAutoFit/>
          </a:bodyPr>
          <a:lstStyle/>
          <a:p>
            <a:r>
              <a:rPr lang="en-US" sz="2400">
                <a:solidFill>
                  <a:srgbClr val="FFFF00"/>
                </a:solidFill>
                <a:latin typeface="Calibri" pitchFamily="34" charset="0"/>
              </a:rPr>
              <a:t>Legends say that when rain falls while the sun is shining, a pair of </a:t>
            </a:r>
            <a:r>
              <a:rPr lang="en-US" sz="2400" i="1">
                <a:solidFill>
                  <a:srgbClr val="FFFF00"/>
                </a:solidFill>
                <a:latin typeface="Calibri" pitchFamily="34" charset="0"/>
              </a:rPr>
              <a:t>Tikbalangs</a:t>
            </a:r>
            <a:r>
              <a:rPr lang="en-US" sz="2400">
                <a:solidFill>
                  <a:srgbClr val="FFFF00"/>
                </a:solidFill>
                <a:latin typeface="Calibri" pitchFamily="34" charset="0"/>
              </a:rPr>
              <a:t> are being wed. </a:t>
            </a:r>
          </a:p>
          <a:p>
            <a:r>
              <a:rPr lang="en-US" sz="2400">
                <a:solidFill>
                  <a:srgbClr val="FFFF00"/>
                </a:solidFill>
                <a:latin typeface="Calibri" pitchFamily="34" charset="0"/>
              </a:rPr>
              <a:t>[Kapag umuulan tuwing umaaraw, may ikinakasal na tikbalang.]</a:t>
            </a:r>
          </a:p>
        </p:txBody>
      </p:sp>
    </p:spTree>
  </p:cSld>
  <p:clrMapOvr>
    <a:masterClrMapping/>
  </p:clrMapOvr>
  <p:transition spd="slow">
    <p:fade thruBlk="1"/>
  </p:transition>
  <p:timing>
    <p:tnLst>
      <p:par>
        <p:cTn id="1" dur="indefinite" restart="never" nodeType="tmRoot"/>
      </p:par>
    </p:tnLst>
  </p:timing>
</p:sld>
</file>

<file path=ppt/theme/theme1.xml><?xml version="1.0" encoding="utf-8"?>
<a:theme xmlns:a="http://schemas.openxmlformats.org/drawingml/2006/main" name="Office Theme">
  <a:themeElements>
    <a:clrScheme name="Custom 1">
      <a:dk1>
        <a:srgbClr val="1D13EB"/>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882</TotalTime>
  <Words>390</Words>
  <Application>Microsoft Office PowerPoint</Application>
  <PresentationFormat>On-screen Show (4:3)</PresentationFormat>
  <Paragraphs>69</Paragraphs>
  <Slides>23</Slides>
  <Notes>0</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Ilig sang Lahi: Language, Literature and Culture  Module on Philippine Literature </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ukiyoe</dc:creator>
  <cp:lastModifiedBy>ukiyoe</cp:lastModifiedBy>
  <cp:revision>89</cp:revision>
  <dcterms:created xsi:type="dcterms:W3CDTF">2009-09-21T10:45:26Z</dcterms:created>
  <dcterms:modified xsi:type="dcterms:W3CDTF">2010-07-10T10:56:48Z</dcterms:modified>
</cp:coreProperties>
</file>